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90" r:id="rId3"/>
    <p:sldId id="257" r:id="rId4"/>
    <p:sldId id="258" r:id="rId5"/>
    <p:sldId id="287" r:id="rId6"/>
    <p:sldId id="268" r:id="rId7"/>
    <p:sldId id="259" r:id="rId8"/>
    <p:sldId id="280" r:id="rId9"/>
    <p:sldId id="275" r:id="rId10"/>
    <p:sldId id="278" r:id="rId11"/>
    <p:sldId id="265" r:id="rId12"/>
    <p:sldId id="289" r:id="rId13"/>
    <p:sldId id="288" r:id="rId14"/>
    <p:sldId id="279" r:id="rId15"/>
    <p:sldId id="260" r:id="rId16"/>
    <p:sldId id="292" r:id="rId17"/>
    <p:sldId id="261" r:id="rId18"/>
    <p:sldId id="291" r:id="rId19"/>
    <p:sldId id="269" r:id="rId20"/>
    <p:sldId id="272" r:id="rId21"/>
    <p:sldId id="284" r:id="rId22"/>
    <p:sldId id="283"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9247" autoAdjust="0"/>
  </p:normalViewPr>
  <p:slideViewPr>
    <p:cSldViewPr>
      <p:cViewPr>
        <p:scale>
          <a:sx n="69" d="100"/>
          <a:sy n="69" d="100"/>
        </p:scale>
        <p:origin x="-14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10B8A9E-040C-4896-BF24-25BB37CDA586}" type="datetimeFigureOut">
              <a:rPr lang="ar-IQ" smtClean="0"/>
              <a:pPr/>
              <a:t>04/07/1443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7CB891-1FD8-45D7-85D2-3CEEE9C6D529}" type="slidenum">
              <a:rPr lang="ar-IQ" smtClean="0"/>
              <a:pPr/>
              <a:t>‹#›</a:t>
            </a:fld>
            <a:endParaRPr lang="ar-IQ"/>
          </a:p>
        </p:txBody>
      </p:sp>
    </p:spTree>
    <p:extLst>
      <p:ext uri="{BB962C8B-B14F-4D97-AF65-F5344CB8AC3E}">
        <p14:creationId xmlns:p14="http://schemas.microsoft.com/office/powerpoint/2010/main" val="363357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10B8A9E-040C-4896-BF24-25BB37CDA586}" type="datetimeFigureOut">
              <a:rPr lang="ar-IQ" smtClean="0"/>
              <a:pPr/>
              <a:t>04/07/1443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7CB891-1FD8-45D7-85D2-3CEEE9C6D529}" type="slidenum">
              <a:rPr lang="ar-IQ" smtClean="0"/>
              <a:pPr/>
              <a:t>‹#›</a:t>
            </a:fld>
            <a:endParaRPr lang="ar-IQ"/>
          </a:p>
        </p:txBody>
      </p:sp>
    </p:spTree>
    <p:extLst>
      <p:ext uri="{BB962C8B-B14F-4D97-AF65-F5344CB8AC3E}">
        <p14:creationId xmlns:p14="http://schemas.microsoft.com/office/powerpoint/2010/main" val="314886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10B8A9E-040C-4896-BF24-25BB37CDA586}" type="datetimeFigureOut">
              <a:rPr lang="ar-IQ" smtClean="0"/>
              <a:pPr/>
              <a:t>04/07/1443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7CB891-1FD8-45D7-85D2-3CEEE9C6D529}" type="slidenum">
              <a:rPr lang="ar-IQ" smtClean="0"/>
              <a:pPr/>
              <a:t>‹#›</a:t>
            </a:fld>
            <a:endParaRPr lang="ar-IQ"/>
          </a:p>
        </p:txBody>
      </p:sp>
    </p:spTree>
    <p:extLst>
      <p:ext uri="{BB962C8B-B14F-4D97-AF65-F5344CB8AC3E}">
        <p14:creationId xmlns:p14="http://schemas.microsoft.com/office/powerpoint/2010/main" val="3237735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10B8A9E-040C-4896-BF24-25BB37CDA586}" type="datetimeFigureOut">
              <a:rPr lang="ar-IQ" smtClean="0"/>
              <a:pPr/>
              <a:t>04/07/1443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7CB891-1FD8-45D7-85D2-3CEEE9C6D529}" type="slidenum">
              <a:rPr lang="ar-IQ" smtClean="0"/>
              <a:pPr/>
              <a:t>‹#›</a:t>
            </a:fld>
            <a:endParaRPr lang="ar-IQ"/>
          </a:p>
        </p:txBody>
      </p:sp>
    </p:spTree>
    <p:extLst>
      <p:ext uri="{BB962C8B-B14F-4D97-AF65-F5344CB8AC3E}">
        <p14:creationId xmlns:p14="http://schemas.microsoft.com/office/powerpoint/2010/main" val="265953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10B8A9E-040C-4896-BF24-25BB37CDA586}" type="datetimeFigureOut">
              <a:rPr lang="ar-IQ" smtClean="0"/>
              <a:pPr/>
              <a:t>04/07/1443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7CB891-1FD8-45D7-85D2-3CEEE9C6D529}" type="slidenum">
              <a:rPr lang="ar-IQ" smtClean="0"/>
              <a:pPr/>
              <a:t>‹#›</a:t>
            </a:fld>
            <a:endParaRPr lang="ar-IQ"/>
          </a:p>
        </p:txBody>
      </p:sp>
    </p:spTree>
    <p:extLst>
      <p:ext uri="{BB962C8B-B14F-4D97-AF65-F5344CB8AC3E}">
        <p14:creationId xmlns:p14="http://schemas.microsoft.com/office/powerpoint/2010/main" val="1053854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10B8A9E-040C-4896-BF24-25BB37CDA586}" type="datetimeFigureOut">
              <a:rPr lang="ar-IQ" smtClean="0"/>
              <a:pPr/>
              <a:t>04/07/1443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7CB891-1FD8-45D7-85D2-3CEEE9C6D529}" type="slidenum">
              <a:rPr lang="ar-IQ" smtClean="0"/>
              <a:pPr/>
              <a:t>‹#›</a:t>
            </a:fld>
            <a:endParaRPr lang="ar-IQ"/>
          </a:p>
        </p:txBody>
      </p:sp>
    </p:spTree>
    <p:extLst>
      <p:ext uri="{BB962C8B-B14F-4D97-AF65-F5344CB8AC3E}">
        <p14:creationId xmlns:p14="http://schemas.microsoft.com/office/powerpoint/2010/main" val="105300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10B8A9E-040C-4896-BF24-25BB37CDA586}" type="datetimeFigureOut">
              <a:rPr lang="ar-IQ" smtClean="0"/>
              <a:pPr/>
              <a:t>04/07/1443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D7CB891-1FD8-45D7-85D2-3CEEE9C6D529}" type="slidenum">
              <a:rPr lang="ar-IQ" smtClean="0"/>
              <a:pPr/>
              <a:t>‹#›</a:t>
            </a:fld>
            <a:endParaRPr lang="ar-IQ"/>
          </a:p>
        </p:txBody>
      </p:sp>
    </p:spTree>
    <p:extLst>
      <p:ext uri="{BB962C8B-B14F-4D97-AF65-F5344CB8AC3E}">
        <p14:creationId xmlns:p14="http://schemas.microsoft.com/office/powerpoint/2010/main" val="319508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10B8A9E-040C-4896-BF24-25BB37CDA586}" type="datetimeFigureOut">
              <a:rPr lang="ar-IQ" smtClean="0"/>
              <a:pPr/>
              <a:t>04/07/1443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D7CB891-1FD8-45D7-85D2-3CEEE9C6D529}" type="slidenum">
              <a:rPr lang="ar-IQ" smtClean="0"/>
              <a:pPr/>
              <a:t>‹#›</a:t>
            </a:fld>
            <a:endParaRPr lang="ar-IQ"/>
          </a:p>
        </p:txBody>
      </p:sp>
    </p:spTree>
    <p:extLst>
      <p:ext uri="{BB962C8B-B14F-4D97-AF65-F5344CB8AC3E}">
        <p14:creationId xmlns:p14="http://schemas.microsoft.com/office/powerpoint/2010/main" val="419440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10B8A9E-040C-4896-BF24-25BB37CDA586}" type="datetimeFigureOut">
              <a:rPr lang="ar-IQ" smtClean="0"/>
              <a:pPr/>
              <a:t>04/07/1443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D7CB891-1FD8-45D7-85D2-3CEEE9C6D529}" type="slidenum">
              <a:rPr lang="ar-IQ" smtClean="0"/>
              <a:pPr/>
              <a:t>‹#›</a:t>
            </a:fld>
            <a:endParaRPr lang="ar-IQ"/>
          </a:p>
        </p:txBody>
      </p:sp>
    </p:spTree>
    <p:extLst>
      <p:ext uri="{BB962C8B-B14F-4D97-AF65-F5344CB8AC3E}">
        <p14:creationId xmlns:p14="http://schemas.microsoft.com/office/powerpoint/2010/main" val="340715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10B8A9E-040C-4896-BF24-25BB37CDA586}" type="datetimeFigureOut">
              <a:rPr lang="ar-IQ" smtClean="0"/>
              <a:pPr/>
              <a:t>04/07/1443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7CB891-1FD8-45D7-85D2-3CEEE9C6D529}" type="slidenum">
              <a:rPr lang="ar-IQ" smtClean="0"/>
              <a:pPr/>
              <a:t>‹#›</a:t>
            </a:fld>
            <a:endParaRPr lang="ar-IQ"/>
          </a:p>
        </p:txBody>
      </p:sp>
    </p:spTree>
    <p:extLst>
      <p:ext uri="{BB962C8B-B14F-4D97-AF65-F5344CB8AC3E}">
        <p14:creationId xmlns:p14="http://schemas.microsoft.com/office/powerpoint/2010/main" val="2106690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10B8A9E-040C-4896-BF24-25BB37CDA586}" type="datetimeFigureOut">
              <a:rPr lang="ar-IQ" smtClean="0"/>
              <a:pPr/>
              <a:t>04/07/1443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7CB891-1FD8-45D7-85D2-3CEEE9C6D529}" type="slidenum">
              <a:rPr lang="ar-IQ" smtClean="0"/>
              <a:pPr/>
              <a:t>‹#›</a:t>
            </a:fld>
            <a:endParaRPr lang="ar-IQ"/>
          </a:p>
        </p:txBody>
      </p:sp>
    </p:spTree>
    <p:extLst>
      <p:ext uri="{BB962C8B-B14F-4D97-AF65-F5344CB8AC3E}">
        <p14:creationId xmlns:p14="http://schemas.microsoft.com/office/powerpoint/2010/main" val="346588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10B8A9E-040C-4896-BF24-25BB37CDA586}" type="datetimeFigureOut">
              <a:rPr lang="ar-IQ" smtClean="0"/>
              <a:pPr/>
              <a:t>04/07/1443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7CB891-1FD8-45D7-85D2-3CEEE9C6D529}" type="slidenum">
              <a:rPr lang="ar-IQ" smtClean="0"/>
              <a:pPr/>
              <a:t>‹#›</a:t>
            </a:fld>
            <a:endParaRPr lang="ar-IQ"/>
          </a:p>
        </p:txBody>
      </p:sp>
    </p:spTree>
    <p:extLst>
      <p:ext uri="{BB962C8B-B14F-4D97-AF65-F5344CB8AC3E}">
        <p14:creationId xmlns:p14="http://schemas.microsoft.com/office/powerpoint/2010/main" val="4023075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268760"/>
            <a:ext cx="7772400" cy="1944217"/>
          </a:xfrm>
        </p:spPr>
        <p:txBody>
          <a:bodyPr>
            <a:normAutofit fontScale="90000"/>
          </a:bodyPr>
          <a:lstStyle/>
          <a:p>
            <a:r>
              <a:rPr lang="ar-IQ" sz="6000" dirty="0">
                <a:latin typeface="Andalus" panose="02020603050405020304" pitchFamily="18" charset="-78"/>
                <a:cs typeface="Andalus" panose="02020603050405020304" pitchFamily="18" charset="-78"/>
              </a:rPr>
              <a:t>بسم الله الرحمن الرحيم</a:t>
            </a:r>
            <a:r>
              <a:rPr lang="ar-IQ" sz="60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
            </a:r>
            <a:br>
              <a:rPr lang="ar-IQ" sz="60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br>
            <a:r>
              <a:rPr lang="ar-IQ" sz="60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الالتهاب </a:t>
            </a:r>
            <a:r>
              <a:rPr lang="en-US" sz="60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Inflammation</a:t>
            </a:r>
            <a:r>
              <a:rPr lang="en-US" dirty="0" smtClean="0"/>
              <a:t> </a:t>
            </a:r>
            <a:br>
              <a:rPr lang="en-US" dirty="0" smtClean="0"/>
            </a:br>
            <a:r>
              <a:rPr lang="ar-IQ" sz="20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محاضرات </a:t>
            </a:r>
            <a:r>
              <a:rPr lang="ar-IQ" sz="20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علم المناعة</a:t>
            </a:r>
            <a:r>
              <a:rPr lang="en-US" sz="20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Immunology </a:t>
            </a:r>
            <a:r>
              <a:rPr lang="ar-IQ" sz="20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 </a:t>
            </a:r>
            <a:r>
              <a:rPr lang="ar-IQ" sz="20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a:t>
            </a:r>
            <a:r>
              <a:rPr lang="ar-IQ" sz="20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المرحلة الرابعة </a:t>
            </a:r>
            <a:r>
              <a:rPr lang="ar-IQ" sz="2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–قسم علوم الحياة</a:t>
            </a:r>
            <a:endParaRPr lang="ar-IQ" sz="2000" dirty="0"/>
          </a:p>
        </p:txBody>
      </p:sp>
      <p:sp>
        <p:nvSpPr>
          <p:cNvPr id="3" name="عنوان فرعي 2"/>
          <p:cNvSpPr>
            <a:spLocks noGrp="1"/>
          </p:cNvSpPr>
          <p:nvPr>
            <p:ph type="subTitle" idx="1"/>
          </p:nvPr>
        </p:nvSpPr>
        <p:spPr>
          <a:xfrm>
            <a:off x="1371600" y="3501008"/>
            <a:ext cx="6400800" cy="1008112"/>
          </a:xfrm>
        </p:spPr>
        <p:txBody>
          <a:bodyPr>
            <a:normAutofit/>
          </a:bodyPr>
          <a:lstStyle/>
          <a:p>
            <a:r>
              <a:rPr lang="ar-IQ" sz="24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أ.م.د</a:t>
            </a:r>
            <a:r>
              <a:rPr lang="ar-IQ" sz="24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 حسنه عامر مهوس – كلية تربية القرنة</a:t>
            </a:r>
            <a:br>
              <a:rPr lang="ar-IQ" sz="24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br>
            <a:r>
              <a:rPr lang="ar-IQ" sz="24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جامعة </a:t>
            </a:r>
            <a:r>
              <a:rPr lang="ar-IQ" sz="24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البصرة</a:t>
            </a:r>
            <a:endParaRPr lang="ar-IQ" sz="2400" dirty="0"/>
          </a:p>
        </p:txBody>
      </p:sp>
      <p:pic>
        <p:nvPicPr>
          <p:cNvPr id="4" name="Picture 3" descr="C:\Users\ahmed\Desktop\استخلاص دنا\تنزيل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797152"/>
            <a:ext cx="8136904" cy="1584176"/>
          </a:xfrm>
          <a:prstGeom prst="rect">
            <a:avLst/>
          </a:prstGeom>
          <a:noFill/>
          <a:extLst>
            <a:ext uri="{909E8E84-426E-40DD-AFC4-6F175D3DCCD1}">
              <a14:hiddenFill xmlns:a14="http://schemas.microsoft.com/office/drawing/2010/main">
                <a:solidFill>
                  <a:srgbClr val="FFFFFF"/>
                </a:solidFill>
              </a14:hiddenFill>
            </a:ext>
          </a:extLst>
        </p:spPr>
      </p:pic>
      <p:pic>
        <p:nvPicPr>
          <p:cNvPr id="5" name="صورة 4" descr="download.jpeg.jpg"/>
          <p:cNvPicPr/>
          <p:nvPr/>
        </p:nvPicPr>
        <p:blipFill>
          <a:blip r:embed="rId3" cstate="print"/>
          <a:stretch>
            <a:fillRect/>
          </a:stretch>
        </p:blipFill>
        <p:spPr>
          <a:xfrm>
            <a:off x="7524328" y="332657"/>
            <a:ext cx="1312302" cy="936103"/>
          </a:xfrm>
          <a:prstGeom prst="rect">
            <a:avLst/>
          </a:prstGeom>
          <a:ln>
            <a:noFill/>
          </a:ln>
          <a:effectLst>
            <a:outerShdw blurRad="292100" dist="139700" dir="2700000" algn="tl" rotWithShape="0">
              <a:srgbClr val="333333">
                <a:alpha val="65000"/>
              </a:srgbClr>
            </a:outerShdw>
          </a:effectLst>
        </p:spPr>
      </p:pic>
      <p:pic>
        <p:nvPicPr>
          <p:cNvPr id="6" name="Picture 2" descr="C:\Users\مكتب الشمس\Desktop\شعار.jpg"/>
          <p:cNvPicPr>
            <a:picLocks noChangeAspect="1" noChangeArrowheads="1"/>
          </p:cNvPicPr>
          <p:nvPr/>
        </p:nvPicPr>
        <p:blipFill>
          <a:blip r:embed="rId4" cstate="print"/>
          <a:srcRect/>
          <a:stretch>
            <a:fillRect/>
          </a:stretch>
        </p:blipFill>
        <p:spPr bwMode="auto">
          <a:xfrm>
            <a:off x="323528" y="188640"/>
            <a:ext cx="1550347" cy="1556792"/>
          </a:xfrm>
          <a:prstGeom prst="rect">
            <a:avLst/>
          </a:prstGeom>
          <a:noFill/>
        </p:spPr>
      </p:pic>
    </p:spTree>
    <p:extLst>
      <p:ext uri="{BB962C8B-B14F-4D97-AF65-F5344CB8AC3E}">
        <p14:creationId xmlns:p14="http://schemas.microsoft.com/office/powerpoint/2010/main" val="2010572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دورنظام المتمم في الالتهاب </a:t>
            </a:r>
            <a:endParaRPr lang="ar-IQ"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a:xfrm>
            <a:off x="457200" y="1268760"/>
            <a:ext cx="8229600" cy="5256584"/>
          </a:xfrm>
        </p:spPr>
        <p:txBody>
          <a:bodyPr>
            <a:normAutofit fontScale="85000" lnSpcReduction="20000"/>
          </a:bodyPr>
          <a:lstStyle/>
          <a:p>
            <a:pPr algn="just"/>
            <a:r>
              <a:rPr lang="ar-IQ" dirty="0" smtClean="0"/>
              <a:t>يتألف </a:t>
            </a:r>
            <a:r>
              <a:rPr lang="ar-IQ"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نظام </a:t>
            </a:r>
            <a:r>
              <a:rPr lang="ar-IQ"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المتمم </a:t>
            </a:r>
            <a:r>
              <a:rPr lang="ar-IQ" dirty="0" smtClean="0"/>
              <a:t>من بروتينات البلازما المرقمة (</a:t>
            </a:r>
            <a:r>
              <a:rPr lang="en-US" dirty="0" smtClean="0"/>
              <a:t>1-9</a:t>
            </a:r>
            <a:r>
              <a:rPr lang="ar-IQ" dirty="0" smtClean="0"/>
              <a:t>) والتي يتم تنشيطها موضعيا من خلال ارتباطها بأنواع المحفزات (من المواد الداخلة في تركيب </a:t>
            </a:r>
            <a:r>
              <a:rPr lang="ar-IQ" dirty="0" err="1" smtClean="0"/>
              <a:t>المايكروبات</a:t>
            </a:r>
            <a:r>
              <a:rPr lang="ar-IQ" dirty="0" smtClean="0"/>
              <a:t> </a:t>
            </a:r>
            <a:r>
              <a:rPr lang="ar-IQ" dirty="0" err="1" smtClean="0"/>
              <a:t>او</a:t>
            </a:r>
            <a:r>
              <a:rPr lang="ar-IQ" dirty="0" smtClean="0"/>
              <a:t> سمومها(المسار البديل ومسار </a:t>
            </a:r>
            <a:r>
              <a:rPr lang="ar-IQ" dirty="0" err="1" smtClean="0"/>
              <a:t>المانوز</a:t>
            </a:r>
            <a:r>
              <a:rPr lang="ar-IQ" dirty="0" smtClean="0"/>
              <a:t> -</a:t>
            </a:r>
            <a:r>
              <a:rPr lang="ar-IQ" dirty="0" err="1" smtClean="0"/>
              <a:t>اللكتين</a:t>
            </a:r>
            <a:r>
              <a:rPr lang="ar-IQ" dirty="0" smtClean="0"/>
              <a:t>) </a:t>
            </a:r>
            <a:r>
              <a:rPr lang="ar-IQ" dirty="0" err="1" smtClean="0"/>
              <a:t>او</a:t>
            </a:r>
            <a:r>
              <a:rPr lang="ar-IQ" dirty="0" smtClean="0"/>
              <a:t> من خلال المعقدات المناعية في المسار التقليدي  ) . تساهم في الاستجابة الالتهابية من خلال زيادة نفاذية الاوعية وفي جذب الخلايا البيضاء .</a:t>
            </a:r>
          </a:p>
          <a:p>
            <a:pPr algn="just"/>
            <a:r>
              <a:rPr lang="ar-IQ" dirty="0" smtClean="0"/>
              <a:t>يتمحور دور تنشيط بروتينات المتمم في الالتهاب من خلال: </a:t>
            </a:r>
          </a:p>
          <a:p>
            <a:pPr algn="just"/>
            <a:r>
              <a:rPr lang="ar-IQ" dirty="0" smtClean="0"/>
              <a:t>تنشط  </a:t>
            </a:r>
            <a:r>
              <a:rPr lang="en-US" dirty="0" smtClean="0"/>
              <a:t> C3a, C5a ,C4a </a:t>
            </a:r>
            <a:r>
              <a:rPr lang="ar-IQ" dirty="0" smtClean="0"/>
              <a:t>الخلايا الصارية </a:t>
            </a:r>
            <a:r>
              <a:rPr lang="en-US" dirty="0" smtClean="0"/>
              <a:t>mast cell </a:t>
            </a:r>
            <a:r>
              <a:rPr lang="ar-IQ" dirty="0" smtClean="0"/>
              <a:t> لاطلاق </a:t>
            </a:r>
            <a:r>
              <a:rPr lang="ar-IQ" dirty="0" err="1" smtClean="0"/>
              <a:t>الهستامين</a:t>
            </a:r>
            <a:r>
              <a:rPr lang="ar-IQ" dirty="0" smtClean="0"/>
              <a:t> .راجع </a:t>
            </a:r>
            <a:r>
              <a:rPr lang="ar-IQ" dirty="0" err="1" smtClean="0"/>
              <a:t>فديو</a:t>
            </a:r>
            <a:r>
              <a:rPr lang="ar-IQ" dirty="0" smtClean="0"/>
              <a:t> تنشيط المتمم .</a:t>
            </a:r>
          </a:p>
          <a:p>
            <a:pPr algn="just"/>
            <a:r>
              <a:rPr lang="ar-IQ" dirty="0" smtClean="0"/>
              <a:t>تستخدم </a:t>
            </a:r>
            <a:r>
              <a:rPr lang="en-US" dirty="0" smtClean="0"/>
              <a:t>C3b</a:t>
            </a:r>
            <a:r>
              <a:rPr lang="ar-IQ" dirty="0"/>
              <a:t>كمادة مفعله للبلعمة </a:t>
            </a:r>
            <a:r>
              <a:rPr lang="en-US" dirty="0" smtClean="0"/>
              <a:t>opsonization</a:t>
            </a:r>
            <a:r>
              <a:rPr lang="ar-IQ" dirty="0" smtClean="0"/>
              <a:t> .</a:t>
            </a:r>
            <a:endParaRPr lang="en-US" dirty="0" smtClean="0"/>
          </a:p>
          <a:p>
            <a:pPr algn="just"/>
            <a:r>
              <a:rPr lang="en-US" dirty="0" smtClean="0"/>
              <a:t>C5a</a:t>
            </a:r>
            <a:r>
              <a:rPr lang="ar-IQ" dirty="0" smtClean="0"/>
              <a:t>  كمواد جاذبة لخلايا الدم البيضاء .</a:t>
            </a:r>
          </a:p>
          <a:p>
            <a:pPr algn="just"/>
            <a:r>
              <a:rPr lang="ar-IQ" dirty="0" smtClean="0"/>
              <a:t>معقد الهجوم الغشائي </a:t>
            </a:r>
            <a:r>
              <a:rPr lang="en-US" dirty="0" smtClean="0"/>
              <a:t> MAC</a:t>
            </a:r>
            <a:r>
              <a:rPr lang="ar-IQ" dirty="0" smtClean="0"/>
              <a:t>يعمل على اختراق طبقة الغشاء الدهني للميكروبات وعمل فتحات </a:t>
            </a:r>
            <a:r>
              <a:rPr lang="en-US" dirty="0" smtClean="0"/>
              <a:t> holes</a:t>
            </a:r>
            <a:r>
              <a:rPr lang="ar-IQ" dirty="0" smtClean="0"/>
              <a:t>مما يسهل تحللها </a:t>
            </a:r>
            <a:r>
              <a:rPr lang="en-US" dirty="0" smtClean="0"/>
              <a:t> </a:t>
            </a:r>
            <a:r>
              <a:rPr lang="en-US" dirty="0" err="1" smtClean="0"/>
              <a:t>lysis</a:t>
            </a:r>
            <a:r>
              <a:rPr lang="en-US" dirty="0" smtClean="0"/>
              <a:t> </a:t>
            </a:r>
            <a:r>
              <a:rPr lang="ar-IQ" dirty="0" smtClean="0"/>
              <a:t>واطلاق </a:t>
            </a:r>
            <a:r>
              <a:rPr lang="ar-IQ" u="sng" dirty="0" smtClean="0"/>
              <a:t>محتوياتها والتي تمثل مواد جاذبة للمكونات الدفاعية  الأخرى </a:t>
            </a:r>
            <a:r>
              <a:rPr lang="ar-IQ" dirty="0" smtClean="0"/>
              <a:t>.</a:t>
            </a:r>
            <a:endParaRPr lang="ar-IQ" dirty="0"/>
          </a:p>
        </p:txBody>
      </p:sp>
    </p:spTree>
    <p:extLst>
      <p:ext uri="{BB962C8B-B14F-4D97-AF65-F5344CB8AC3E}">
        <p14:creationId xmlns:p14="http://schemas.microsoft.com/office/powerpoint/2010/main" val="303066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pic>
        <p:nvPicPr>
          <p:cNvPr id="5122" name="Picture 2" descr="C:\Users\ahmed\Desktop\التهاب\inflammation-87-63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0"/>
            <a:ext cx="9036496"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39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ln w="12700">
                  <a:solidFill>
                    <a:schemeClr val="tx2">
                      <a:satMod val="155000"/>
                    </a:schemeClr>
                  </a:solidFill>
                  <a:prstDash val="solid"/>
                </a:ln>
                <a:solidFill>
                  <a:schemeClr val="accent2">
                    <a:lumMod val="40000"/>
                    <a:lumOff val="60000"/>
                  </a:schemeClr>
                </a:solidFill>
                <a:effectLst>
                  <a:outerShdw blurRad="41275" dist="20320" dir="1800000" algn="tl" rotWithShape="0">
                    <a:srgbClr val="000000">
                      <a:alpha val="40000"/>
                    </a:srgbClr>
                  </a:outerShdw>
                </a:effectLst>
              </a:rPr>
              <a:t>مراحل الالتهاب </a:t>
            </a:r>
            <a:r>
              <a:rPr lang="en-US" b="1" dirty="0" smtClean="0">
                <a:ln w="12700">
                  <a:solidFill>
                    <a:schemeClr val="tx2">
                      <a:satMod val="155000"/>
                    </a:schemeClr>
                  </a:solidFill>
                  <a:prstDash val="solid"/>
                </a:ln>
                <a:solidFill>
                  <a:schemeClr val="accent2">
                    <a:lumMod val="40000"/>
                    <a:lumOff val="60000"/>
                  </a:schemeClr>
                </a:solidFill>
                <a:effectLst>
                  <a:outerShdw blurRad="41275" dist="20320" dir="1800000" algn="tl" rotWithShape="0">
                    <a:srgbClr val="000000">
                      <a:alpha val="40000"/>
                    </a:srgbClr>
                  </a:outerShdw>
                </a:effectLst>
              </a:rPr>
              <a:t>stages of inflammation</a:t>
            </a:r>
            <a:endParaRPr lang="ar-IQ" b="1" dirty="0">
              <a:ln w="12700">
                <a:solidFill>
                  <a:schemeClr val="tx2">
                    <a:satMod val="155000"/>
                  </a:schemeClr>
                </a:solidFill>
                <a:prstDash val="solid"/>
              </a:ln>
              <a:solidFill>
                <a:schemeClr val="accent2">
                  <a:lumMod val="40000"/>
                  <a:lumOff val="60000"/>
                </a:schemeClr>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p:txBody>
          <a:bodyPr/>
          <a:lstStyle/>
          <a:p>
            <a:pPr algn="just"/>
            <a:r>
              <a:rPr lang="ar-IQ" dirty="0" smtClean="0"/>
              <a:t>  تكون الاستجابة الالتهابية على مرحلتين: </a:t>
            </a:r>
            <a:r>
              <a:rPr lang="ar-IQ" u="sng" dirty="0" smtClean="0"/>
              <a:t>المرحلة الوعائية</a:t>
            </a:r>
            <a:r>
              <a:rPr lang="en-US" u="sng" dirty="0" smtClean="0"/>
              <a:t>vascular events </a:t>
            </a:r>
            <a:r>
              <a:rPr lang="ar-IQ" u="sng" dirty="0" smtClean="0"/>
              <a:t>  , والمرحلة الخلوية</a:t>
            </a:r>
            <a:r>
              <a:rPr lang="en-US" u="sng" dirty="0" smtClean="0"/>
              <a:t>cellular</a:t>
            </a:r>
            <a:r>
              <a:rPr lang="en-US" dirty="0" smtClean="0"/>
              <a:t> events  </a:t>
            </a:r>
            <a:r>
              <a:rPr lang="ar-IQ" dirty="0" smtClean="0"/>
              <a:t> والتي تكون مترافقة مع الأحداث الوعائية </a:t>
            </a:r>
            <a:r>
              <a:rPr lang="ar-IQ" dirty="0" err="1" smtClean="0"/>
              <a:t>اذ</a:t>
            </a:r>
            <a:r>
              <a:rPr lang="ar-IQ" dirty="0" smtClean="0"/>
              <a:t> يحتوي السائل </a:t>
            </a:r>
            <a:r>
              <a:rPr lang="ar-IQ" dirty="0" err="1" smtClean="0"/>
              <a:t>المترشح</a:t>
            </a:r>
            <a:r>
              <a:rPr lang="ar-IQ" dirty="0" smtClean="0"/>
              <a:t> من الدم (سائل </a:t>
            </a:r>
            <a:r>
              <a:rPr lang="ar-IQ" dirty="0" err="1" smtClean="0"/>
              <a:t>النتح</a:t>
            </a:r>
            <a:r>
              <a:rPr lang="ar-IQ" dirty="0" smtClean="0"/>
              <a:t> </a:t>
            </a:r>
            <a:r>
              <a:rPr lang="en-US" dirty="0" err="1" smtClean="0"/>
              <a:t>Exudate</a:t>
            </a:r>
            <a:r>
              <a:rPr lang="en-US" dirty="0" smtClean="0"/>
              <a:t> </a:t>
            </a:r>
            <a:r>
              <a:rPr lang="ar-IQ" dirty="0" smtClean="0"/>
              <a:t>) على عدد من الخلايا الحبيبية واللمفاوية </a:t>
            </a:r>
            <a:r>
              <a:rPr lang="ar-IQ" dirty="0" err="1" smtClean="0"/>
              <a:t>والبلعمية</a:t>
            </a:r>
            <a:r>
              <a:rPr lang="ar-IQ" dirty="0" smtClean="0"/>
              <a:t> , ففي </a:t>
            </a:r>
            <a:r>
              <a:rPr lang="ar-IQ" u="sng" dirty="0" smtClean="0"/>
              <a:t>البداية</a:t>
            </a:r>
            <a:r>
              <a:rPr lang="ar-IQ" dirty="0" smtClean="0"/>
              <a:t> تتواجد </a:t>
            </a:r>
            <a:r>
              <a:rPr lang="ar-IQ" u="sng" dirty="0" smtClean="0"/>
              <a:t>الخلايا </a:t>
            </a:r>
            <a:r>
              <a:rPr lang="ar-IQ" u="sng" dirty="0" err="1" smtClean="0"/>
              <a:t>العدلة</a:t>
            </a:r>
            <a:r>
              <a:rPr lang="ar-IQ" u="sng" dirty="0" smtClean="0"/>
              <a:t> </a:t>
            </a:r>
            <a:r>
              <a:rPr lang="en-US" u="sng" dirty="0" smtClean="0"/>
              <a:t> </a:t>
            </a:r>
            <a:r>
              <a:rPr lang="en-US" u="sng" dirty="0" err="1" smtClean="0"/>
              <a:t>neutrophil</a:t>
            </a:r>
            <a:r>
              <a:rPr lang="en-US" dirty="0" smtClean="0"/>
              <a:t> </a:t>
            </a:r>
            <a:r>
              <a:rPr lang="ar-IQ" dirty="0" smtClean="0"/>
              <a:t>وفي المراحل </a:t>
            </a:r>
            <a:r>
              <a:rPr lang="ar-IQ" u="sng" dirty="0" smtClean="0"/>
              <a:t>اللاحقة</a:t>
            </a:r>
            <a:r>
              <a:rPr lang="ar-IQ" dirty="0" smtClean="0"/>
              <a:t> الخلايا </a:t>
            </a:r>
            <a:r>
              <a:rPr lang="ar-IQ" u="sng" dirty="0" smtClean="0"/>
              <a:t>البيضاء الوحيدة</a:t>
            </a:r>
            <a:r>
              <a:rPr lang="en-US" u="sng" dirty="0" err="1" smtClean="0"/>
              <a:t>monocytes</a:t>
            </a:r>
            <a:r>
              <a:rPr lang="en-US" u="sng" dirty="0" smtClean="0"/>
              <a:t> </a:t>
            </a:r>
            <a:r>
              <a:rPr lang="ar-IQ" u="sng" dirty="0" smtClean="0"/>
              <a:t> </a:t>
            </a:r>
            <a:r>
              <a:rPr lang="ar-IQ" u="sng" dirty="0" err="1" smtClean="0"/>
              <a:t>والبلعميات</a:t>
            </a:r>
            <a:r>
              <a:rPr lang="en-US" u="sng" dirty="0" smtClean="0"/>
              <a:t>macrophages</a:t>
            </a:r>
            <a:r>
              <a:rPr lang="ar-IQ" u="sng" dirty="0" smtClean="0"/>
              <a:t> .</a:t>
            </a:r>
            <a:endParaRPr lang="ar-IQ" u="sn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ln w="12700">
                  <a:solidFill>
                    <a:schemeClr val="tx2">
                      <a:satMod val="155000"/>
                    </a:schemeClr>
                  </a:solidFill>
                  <a:prstDash val="solid"/>
                </a:ln>
                <a:solidFill>
                  <a:schemeClr val="accent2">
                    <a:lumMod val="40000"/>
                    <a:lumOff val="60000"/>
                  </a:schemeClr>
                </a:solidFill>
                <a:effectLst>
                  <a:outerShdw blurRad="41275" dist="20320" dir="1800000" algn="tl" rotWithShape="0">
                    <a:srgbClr val="000000">
                      <a:alpha val="40000"/>
                    </a:srgbClr>
                  </a:outerShdw>
                </a:effectLst>
              </a:rPr>
              <a:t>مراحل الالتهاب </a:t>
            </a:r>
            <a:r>
              <a:rPr lang="en-US" b="1" dirty="0" smtClean="0">
                <a:ln w="12700">
                  <a:solidFill>
                    <a:schemeClr val="tx2">
                      <a:satMod val="155000"/>
                    </a:schemeClr>
                  </a:solidFill>
                  <a:prstDash val="solid"/>
                </a:ln>
                <a:solidFill>
                  <a:schemeClr val="accent2">
                    <a:lumMod val="40000"/>
                    <a:lumOff val="60000"/>
                  </a:schemeClr>
                </a:solidFill>
                <a:effectLst>
                  <a:outerShdw blurRad="41275" dist="20320" dir="1800000" algn="tl" rotWithShape="0">
                    <a:srgbClr val="000000">
                      <a:alpha val="40000"/>
                    </a:srgbClr>
                  </a:outerShdw>
                </a:effectLst>
              </a:rPr>
              <a:t>stages of inflammation</a:t>
            </a:r>
            <a:endParaRPr lang="ar-IQ" dirty="0"/>
          </a:p>
        </p:txBody>
      </p:sp>
      <p:sp>
        <p:nvSpPr>
          <p:cNvPr id="3" name="عنصر نائب للمحتوى 2"/>
          <p:cNvSpPr>
            <a:spLocks noGrp="1"/>
          </p:cNvSpPr>
          <p:nvPr>
            <p:ph idx="1"/>
          </p:nvPr>
        </p:nvSpPr>
        <p:spPr>
          <a:xfrm>
            <a:off x="457200" y="1340768"/>
            <a:ext cx="8229600" cy="5112568"/>
          </a:xfrm>
        </p:spPr>
        <p:txBody>
          <a:bodyPr>
            <a:normAutofit fontScale="85000" lnSpcReduction="10000"/>
          </a:bodyPr>
          <a:lstStyle/>
          <a:p>
            <a:pPr algn="just"/>
            <a:r>
              <a:rPr lang="ar-IQ" dirty="0" smtClean="0"/>
              <a:t>في المرحلة الوعائية</a:t>
            </a:r>
            <a:r>
              <a:rPr lang="en-US" dirty="0" smtClean="0"/>
              <a:t>vascular events </a:t>
            </a:r>
            <a:r>
              <a:rPr lang="ar-IQ" dirty="0" smtClean="0"/>
              <a:t> تتضمن وصول كميات كبيرة من الدم نتيجة زيادة </a:t>
            </a:r>
            <a:r>
              <a:rPr lang="ar-IQ" dirty="0" err="1" smtClean="0"/>
              <a:t>نفاذية</a:t>
            </a:r>
            <a:r>
              <a:rPr lang="ar-IQ" dirty="0" smtClean="0"/>
              <a:t> </a:t>
            </a:r>
            <a:r>
              <a:rPr lang="ar-IQ" dirty="0" err="1" smtClean="0"/>
              <a:t>الاوعية</a:t>
            </a:r>
            <a:r>
              <a:rPr lang="ar-IQ" dirty="0" smtClean="0"/>
              <a:t> الشعرية الدموية , </a:t>
            </a:r>
            <a:r>
              <a:rPr lang="ar-IQ" dirty="0" err="1" smtClean="0"/>
              <a:t>ان</a:t>
            </a:r>
            <a:r>
              <a:rPr lang="ar-IQ" dirty="0" smtClean="0"/>
              <a:t> زيادة </a:t>
            </a:r>
            <a:r>
              <a:rPr lang="ar-IQ" dirty="0" err="1" smtClean="0"/>
              <a:t>نفاذية</a:t>
            </a:r>
            <a:r>
              <a:rPr lang="ar-IQ" dirty="0" smtClean="0"/>
              <a:t> </a:t>
            </a:r>
            <a:r>
              <a:rPr lang="ar-IQ" dirty="0" err="1" smtClean="0"/>
              <a:t>الاوعية</a:t>
            </a:r>
            <a:r>
              <a:rPr lang="ar-IQ" dirty="0" smtClean="0"/>
              <a:t> الدموية  يسبب تباطؤ جريان الدم وتجمع المواد الدفاعية في موضع الالتهاب(الجرح) وزيادة حجمها واحمرار المنطقة وارتفاع درجة حرارتها كما تؤدي زيادة </a:t>
            </a:r>
            <a:r>
              <a:rPr lang="ar-IQ" dirty="0" err="1" smtClean="0"/>
              <a:t>نفاذية</a:t>
            </a:r>
            <a:r>
              <a:rPr lang="ar-IQ" dirty="0" smtClean="0"/>
              <a:t> </a:t>
            </a:r>
            <a:r>
              <a:rPr lang="ar-IQ" dirty="0" err="1" smtClean="0"/>
              <a:t>الاوعية</a:t>
            </a:r>
            <a:r>
              <a:rPr lang="ar-IQ" dirty="0" smtClean="0"/>
              <a:t> الدموية </a:t>
            </a:r>
            <a:r>
              <a:rPr lang="ar-IQ" dirty="0" err="1" smtClean="0"/>
              <a:t>الى</a:t>
            </a:r>
            <a:r>
              <a:rPr lang="ar-IQ" dirty="0" smtClean="0"/>
              <a:t> حدوث التورم وتجمع السوائل مما يسبب ضغطا ميكانيكيا على الأعصاب مسببة الشعور بالألم .</a:t>
            </a:r>
          </a:p>
          <a:p>
            <a:pPr algn="just"/>
            <a:r>
              <a:rPr lang="ar-IQ" dirty="0" smtClean="0"/>
              <a:t>كما تتضمن الأحداث الالتهابية تخثر مولد </a:t>
            </a:r>
            <a:r>
              <a:rPr lang="ar-IQ" dirty="0" err="1" smtClean="0"/>
              <a:t>الليفين</a:t>
            </a:r>
            <a:r>
              <a:rPr lang="en-US" dirty="0" err="1" smtClean="0"/>
              <a:t>fibrongen</a:t>
            </a:r>
            <a:r>
              <a:rPr lang="en-US" dirty="0" smtClean="0"/>
              <a:t> </a:t>
            </a:r>
            <a:r>
              <a:rPr lang="ar-IQ" dirty="0" smtClean="0"/>
              <a:t> لتكوين </a:t>
            </a:r>
            <a:r>
              <a:rPr lang="ar-IQ" dirty="0" err="1" smtClean="0"/>
              <a:t>الليفين</a:t>
            </a:r>
            <a:r>
              <a:rPr lang="ar-IQ" dirty="0" smtClean="0"/>
              <a:t> </a:t>
            </a:r>
            <a:r>
              <a:rPr lang="en-US" dirty="0" smtClean="0"/>
              <a:t>fibrin </a:t>
            </a:r>
            <a:r>
              <a:rPr lang="ar-IQ" dirty="0" smtClean="0"/>
              <a:t> لمنع دخول الكائنات الحية والمواد الغريبة </a:t>
            </a:r>
            <a:r>
              <a:rPr lang="ar-IQ" dirty="0" err="1" smtClean="0"/>
              <a:t>الى</a:t>
            </a:r>
            <a:r>
              <a:rPr lang="ar-IQ" dirty="0" smtClean="0"/>
              <a:t> موضع الالتهاب , ثم تبدأ عملية إصلاح موضع الالتهاب منذ بداية الالتهاب ولا تنتهي حتى التخلص من المواد الضارة أو تعديل أثرها وتعتمد عملية الإصلاح جزئيا على نشاط النسيج في موضع الالتهاب مثلا الجلد يعد ذو قدرة عالية على التجديد على العكس من النسيج العصبي. </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اسباب الالتهاب </a:t>
            </a:r>
            <a:r>
              <a:rPr lang="en-US"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Causes of Inflammation</a:t>
            </a:r>
            <a:endParaRPr lang="ar-IQ" dirty="0"/>
          </a:p>
        </p:txBody>
      </p:sp>
      <p:sp>
        <p:nvSpPr>
          <p:cNvPr id="3" name="عنصر نائب للمحتوى 2"/>
          <p:cNvSpPr>
            <a:spLocks noGrp="1"/>
          </p:cNvSpPr>
          <p:nvPr>
            <p:ph idx="1"/>
          </p:nvPr>
        </p:nvSpPr>
        <p:spPr>
          <a:xfrm>
            <a:off x="-108520" y="1196752"/>
            <a:ext cx="9252520" cy="5661248"/>
          </a:xfrm>
        </p:spPr>
        <p:txBody>
          <a:bodyPr/>
          <a:lstStyle/>
          <a:p>
            <a:endParaRPr lang="ar-IQ" dirty="0"/>
          </a:p>
        </p:txBody>
      </p:sp>
      <p:pic>
        <p:nvPicPr>
          <p:cNvPr id="8194" name="Picture 2" descr="C:\Users\ahmed\Desktop\استخلاص دنا\1-s2.0-S0945053X1730375X-gr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9" y="2101906"/>
            <a:ext cx="8496944" cy="3775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6597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انواع الالتهابات </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Types of </a:t>
            </a:r>
            <a:r>
              <a:rPr lang="en-US"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Inflammation </a:t>
            </a:r>
            <a:endParaRPr lang="ar-IQ"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a:xfrm>
            <a:off x="251520" y="1484784"/>
            <a:ext cx="8589640" cy="4525963"/>
          </a:xfrm>
        </p:spPr>
        <p:txBody>
          <a:bodyPr>
            <a:normAutofit fontScale="85000" lnSpcReduction="20000"/>
          </a:bodyPr>
          <a:lstStyle/>
          <a:p>
            <a:pPr algn="just"/>
            <a:r>
              <a:rPr lang="ar-IQ" dirty="0" smtClean="0"/>
              <a:t>تم  تصنيف الالتهابات عدة تصنيفات : </a:t>
            </a:r>
            <a:r>
              <a:rPr lang="ar-IQ" u="sng" dirty="0" smtClean="0"/>
              <a:t>حسب الشدة </a:t>
            </a:r>
            <a:r>
              <a:rPr lang="ar-IQ" u="sng" dirty="0" err="1" smtClean="0"/>
              <a:t>الى</a:t>
            </a:r>
            <a:r>
              <a:rPr lang="ar-IQ" u="sng" dirty="0" smtClean="0"/>
              <a:t> متوسط وشديد </a:t>
            </a:r>
            <a:r>
              <a:rPr lang="ar-IQ" dirty="0" err="1" smtClean="0"/>
              <a:t>او</a:t>
            </a:r>
            <a:r>
              <a:rPr lang="ar-IQ" dirty="0" smtClean="0"/>
              <a:t> </a:t>
            </a:r>
            <a:r>
              <a:rPr lang="ar-IQ" u="sng" dirty="0" smtClean="0"/>
              <a:t>حسب طبيعة المادة المحفزة </a:t>
            </a:r>
            <a:r>
              <a:rPr lang="ar-IQ" dirty="0" err="1" smtClean="0"/>
              <a:t>او</a:t>
            </a:r>
            <a:r>
              <a:rPr lang="ar-IQ" dirty="0" smtClean="0"/>
              <a:t> اعتمادا على </a:t>
            </a:r>
            <a:r>
              <a:rPr lang="ar-IQ" u="sng" dirty="0" smtClean="0"/>
              <a:t>طول الفترة الزمنية صنف </a:t>
            </a:r>
            <a:r>
              <a:rPr lang="ar-IQ" u="sng" dirty="0" err="1" smtClean="0"/>
              <a:t>الى</a:t>
            </a:r>
            <a:r>
              <a:rPr lang="ar-IQ" u="sng" dirty="0" smtClean="0"/>
              <a:t> حاد </a:t>
            </a:r>
            <a:r>
              <a:rPr lang="en-US" u="sng" dirty="0" smtClean="0"/>
              <a:t> </a:t>
            </a:r>
            <a:r>
              <a:rPr lang="en-US" b="1" u="sng" dirty="0" smtClean="0">
                <a:ln w="12700">
                  <a:solidFill>
                    <a:schemeClr val="tx2">
                      <a:satMod val="155000"/>
                    </a:schemeClr>
                  </a:solidFill>
                  <a:prstDash val="solid"/>
                </a:ln>
                <a:solidFill>
                  <a:schemeClr val="accent4">
                    <a:lumMod val="40000"/>
                    <a:lumOff val="60000"/>
                  </a:schemeClr>
                </a:solidFill>
                <a:effectLst>
                  <a:outerShdw blurRad="41275" dist="20320" dir="1800000" algn="tl" rotWithShape="0">
                    <a:srgbClr val="000000">
                      <a:alpha val="40000"/>
                    </a:srgbClr>
                  </a:outerShdw>
                </a:effectLst>
              </a:rPr>
              <a:t>Acute</a:t>
            </a:r>
            <a:r>
              <a:rPr lang="ar-IQ" u="sng" dirty="0" err="1" smtClean="0"/>
              <a:t>او</a:t>
            </a:r>
            <a:r>
              <a:rPr lang="ar-IQ" u="sng" dirty="0" smtClean="0"/>
              <a:t> تحت الحاد </a:t>
            </a:r>
            <a:r>
              <a:rPr lang="en-US" u="sng" dirty="0" smtClean="0"/>
              <a:t>   </a:t>
            </a:r>
            <a:r>
              <a:rPr lang="en-US" b="1" u="sng" dirty="0" smtClean="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rPr>
              <a:t>sub</a:t>
            </a:r>
            <a:r>
              <a:rPr lang="en-US" b="1" u="sn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Acute</a:t>
            </a:r>
            <a:r>
              <a:rPr lang="en-US" b="1" u="sng" dirty="0" smtClean="0">
                <a:ln w="12700">
                  <a:solidFill>
                    <a:schemeClr val="tx2">
                      <a:satMod val="155000"/>
                    </a:schemeClr>
                  </a:solidFill>
                  <a:prstDash val="solid"/>
                </a:ln>
                <a:solidFill>
                  <a:schemeClr val="accent4">
                    <a:lumMod val="40000"/>
                    <a:lumOff val="60000"/>
                  </a:schemeClr>
                </a:solidFill>
                <a:effectLst>
                  <a:outerShdw blurRad="41275" dist="20320" dir="1800000" algn="tl" rotWithShape="0">
                    <a:srgbClr val="000000">
                      <a:alpha val="40000"/>
                    </a:srgbClr>
                  </a:outerShdw>
                </a:effectLst>
              </a:rPr>
              <a:t> </a:t>
            </a:r>
            <a:r>
              <a:rPr lang="ar-IQ" u="sng" dirty="0" err="1" smtClean="0"/>
              <a:t>او</a:t>
            </a:r>
            <a:r>
              <a:rPr lang="ar-IQ" u="sng" dirty="0" smtClean="0"/>
              <a:t> مزمن </a:t>
            </a:r>
            <a:r>
              <a:rPr lang="en-US"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Chronic</a:t>
            </a:r>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endParaRPr lang="ar-IQ" dirty="0" smtClean="0">
              <a:solidFill>
                <a:sysClr val="windowText" lastClr="000000"/>
              </a:solidFill>
            </a:endParaRPr>
          </a:p>
          <a:p>
            <a:pPr algn="just"/>
            <a:r>
              <a:rPr lang="ar-IQ" b="1" dirty="0" smtClean="0">
                <a:ln w="12700">
                  <a:solidFill>
                    <a:schemeClr val="tx2">
                      <a:satMod val="155000"/>
                    </a:schemeClr>
                  </a:solidFill>
                  <a:prstDash val="solid"/>
                </a:ln>
                <a:solidFill>
                  <a:schemeClr val="accent4">
                    <a:lumMod val="40000"/>
                    <a:lumOff val="60000"/>
                  </a:schemeClr>
                </a:solidFill>
                <a:effectLst>
                  <a:outerShdw blurRad="41275" dist="20320" dir="1800000" algn="tl" rotWithShape="0">
                    <a:srgbClr val="000000">
                      <a:alpha val="40000"/>
                    </a:srgbClr>
                  </a:outerShdw>
                </a:effectLst>
              </a:rPr>
              <a:t>الالتهاب الحاد</a:t>
            </a:r>
            <a:r>
              <a:rPr lang="en-US" b="1" dirty="0" smtClean="0">
                <a:ln w="12700">
                  <a:solidFill>
                    <a:schemeClr val="tx2">
                      <a:satMod val="155000"/>
                    </a:schemeClr>
                  </a:solidFill>
                  <a:prstDash val="solid"/>
                </a:ln>
                <a:solidFill>
                  <a:schemeClr val="accent4">
                    <a:lumMod val="40000"/>
                    <a:lumOff val="60000"/>
                  </a:schemeClr>
                </a:solidFill>
                <a:effectLst>
                  <a:outerShdw blurRad="41275" dist="20320" dir="1800000" algn="tl" rotWithShape="0">
                    <a:srgbClr val="000000">
                      <a:alpha val="40000"/>
                    </a:srgbClr>
                  </a:outerShdw>
                </a:effectLst>
              </a:rPr>
              <a:t>Inflammation  </a:t>
            </a:r>
            <a:r>
              <a:rPr lang="ar-IQ" b="1" dirty="0" smtClean="0">
                <a:ln w="12700">
                  <a:solidFill>
                    <a:schemeClr val="tx2">
                      <a:satMod val="155000"/>
                    </a:schemeClr>
                  </a:solidFill>
                  <a:prstDash val="solid"/>
                </a:ln>
                <a:solidFill>
                  <a:schemeClr val="accent4">
                    <a:lumMod val="40000"/>
                    <a:lumOff val="60000"/>
                  </a:schemeClr>
                </a:solidFill>
                <a:effectLst>
                  <a:outerShdw blurRad="41275" dist="20320" dir="1800000" algn="tl" rotWithShape="0">
                    <a:srgbClr val="000000">
                      <a:alpha val="40000"/>
                    </a:srgbClr>
                  </a:outerShdw>
                </a:effectLst>
              </a:rPr>
              <a:t> </a:t>
            </a:r>
            <a:r>
              <a:rPr lang="en-US" b="1" dirty="0" smtClean="0">
                <a:ln w="12700">
                  <a:solidFill>
                    <a:schemeClr val="tx2">
                      <a:satMod val="155000"/>
                    </a:schemeClr>
                  </a:solidFill>
                  <a:prstDash val="solid"/>
                </a:ln>
                <a:solidFill>
                  <a:schemeClr val="accent4">
                    <a:lumMod val="40000"/>
                    <a:lumOff val="60000"/>
                  </a:schemeClr>
                </a:solidFill>
                <a:effectLst>
                  <a:outerShdw blurRad="41275" dist="20320" dir="1800000" algn="tl" rotWithShape="0">
                    <a:srgbClr val="000000">
                      <a:alpha val="40000"/>
                    </a:srgbClr>
                  </a:outerShdw>
                </a:effectLst>
              </a:rPr>
              <a:t>Acute</a:t>
            </a:r>
            <a:endParaRPr lang="ar-IQ" b="1" dirty="0">
              <a:ln w="12700">
                <a:solidFill>
                  <a:schemeClr val="tx2">
                    <a:satMod val="155000"/>
                  </a:schemeClr>
                </a:solidFill>
                <a:prstDash val="solid"/>
              </a:ln>
              <a:solidFill>
                <a:schemeClr val="accent4">
                  <a:lumMod val="40000"/>
                  <a:lumOff val="60000"/>
                </a:schemeClr>
              </a:solidFill>
              <a:effectLst>
                <a:outerShdw blurRad="41275" dist="20320" dir="1800000" algn="tl" rotWithShape="0">
                  <a:srgbClr val="000000">
                    <a:alpha val="40000"/>
                  </a:srgbClr>
                </a:outerShdw>
              </a:effectLst>
            </a:endParaRPr>
          </a:p>
          <a:p>
            <a:pPr algn="just"/>
            <a:r>
              <a:rPr lang="ar-IQ" dirty="0" smtClean="0"/>
              <a:t>يمثل ردة فعل الجسم الأولية , يمتد لفترة قصيرة ويتم شفاؤه بعد فترة وجيزة . ابرز مميزاته هو:</a:t>
            </a:r>
          </a:p>
          <a:p>
            <a:pPr algn="just"/>
            <a:r>
              <a:rPr lang="ar-IQ" dirty="0" smtClean="0"/>
              <a:t> تجمع السوائل والبلازما في منطقة الالتهاب</a:t>
            </a:r>
          </a:p>
          <a:p>
            <a:pPr algn="just"/>
            <a:r>
              <a:rPr lang="ar-IQ" u="sng" dirty="0" smtClean="0"/>
              <a:t>تكوين </a:t>
            </a:r>
            <a:r>
              <a:rPr lang="ar-IQ" u="sng" dirty="0" err="1" smtClean="0"/>
              <a:t>الخثرة</a:t>
            </a:r>
            <a:r>
              <a:rPr lang="ar-IQ" u="sng" dirty="0" smtClean="0"/>
              <a:t> والسدادة </a:t>
            </a:r>
            <a:r>
              <a:rPr lang="ar-IQ" dirty="0" smtClean="0"/>
              <a:t> نتيجة تحفيز الصفائح الدموية لمنع خروج الدم وسد منطقة الجرح .</a:t>
            </a:r>
          </a:p>
          <a:p>
            <a:pPr algn="just"/>
            <a:r>
              <a:rPr lang="ar-IQ" dirty="0" smtClean="0"/>
              <a:t>الخلايا المناعية الفعالة الأساس هي  </a:t>
            </a:r>
            <a:r>
              <a:rPr lang="ar-IQ" u="sng" dirty="0" smtClean="0"/>
              <a:t>الخلايا المتعادلة </a:t>
            </a:r>
            <a:r>
              <a:rPr lang="en-US" u="sng" dirty="0" smtClean="0"/>
              <a:t> </a:t>
            </a:r>
            <a:r>
              <a:rPr lang="en-US" u="sng" dirty="0" err="1" smtClean="0"/>
              <a:t>neutrophil</a:t>
            </a:r>
            <a:r>
              <a:rPr lang="en-US" u="sng" dirty="0" smtClean="0"/>
              <a:t> </a:t>
            </a:r>
            <a:r>
              <a:rPr lang="ar-IQ" dirty="0" smtClean="0"/>
              <a:t>ذات النواة متعددة الفصوص   بالإضافة </a:t>
            </a:r>
            <a:r>
              <a:rPr lang="ar-IQ" dirty="0" err="1" smtClean="0"/>
              <a:t>الى</a:t>
            </a:r>
            <a:r>
              <a:rPr lang="ar-IQ" dirty="0" smtClean="0"/>
              <a:t> القعدة </a:t>
            </a:r>
            <a:r>
              <a:rPr lang="ar-IQ" dirty="0" err="1" smtClean="0"/>
              <a:t>والحمضة</a:t>
            </a:r>
            <a:r>
              <a:rPr lang="ar-IQ" dirty="0" smtClean="0"/>
              <a:t> . </a:t>
            </a:r>
          </a:p>
          <a:p>
            <a:pPr algn="just"/>
            <a:endParaRPr lang="ar-IQ" dirty="0" smtClean="0"/>
          </a:p>
        </p:txBody>
      </p:sp>
    </p:spTree>
    <p:extLst>
      <p:ext uri="{BB962C8B-B14F-4D97-AF65-F5344CB8AC3E}">
        <p14:creationId xmlns:p14="http://schemas.microsoft.com/office/powerpoint/2010/main" val="320903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ln w="12700">
                  <a:solidFill>
                    <a:schemeClr val="tx2">
                      <a:satMod val="155000"/>
                    </a:schemeClr>
                  </a:solidFill>
                  <a:prstDash val="solid"/>
                </a:ln>
                <a:solidFill>
                  <a:schemeClr val="accent3">
                    <a:lumMod val="75000"/>
                  </a:schemeClr>
                </a:solidFill>
                <a:effectLst>
                  <a:outerShdw blurRad="41275" dist="20320" dir="1800000" algn="tl" rotWithShape="0">
                    <a:srgbClr val="000000">
                      <a:alpha val="40000"/>
                    </a:srgbClr>
                  </a:outerShdw>
                </a:effectLst>
              </a:rPr>
              <a:t>الالتهاب المزمن</a:t>
            </a:r>
            <a:r>
              <a:rPr lang="en-US" b="1" dirty="0" smtClean="0">
                <a:ln w="12700">
                  <a:solidFill>
                    <a:schemeClr val="tx2">
                      <a:satMod val="155000"/>
                    </a:schemeClr>
                  </a:solidFill>
                  <a:prstDash val="solid"/>
                </a:ln>
                <a:solidFill>
                  <a:schemeClr val="accent3">
                    <a:lumMod val="75000"/>
                  </a:schemeClr>
                </a:solidFill>
                <a:effectLst>
                  <a:outerShdw blurRad="41275" dist="20320" dir="1800000" algn="tl" rotWithShape="0">
                    <a:srgbClr val="000000">
                      <a:alpha val="40000"/>
                    </a:srgbClr>
                  </a:outerShdw>
                </a:effectLst>
              </a:rPr>
              <a:t>Chronic </a:t>
            </a:r>
            <a:r>
              <a:rPr lang="en-US" b="1" dirty="0">
                <a:ln w="12700">
                  <a:solidFill>
                    <a:schemeClr val="tx2">
                      <a:satMod val="155000"/>
                    </a:schemeClr>
                  </a:solidFill>
                  <a:prstDash val="solid"/>
                </a:ln>
                <a:solidFill>
                  <a:schemeClr val="accent3">
                    <a:lumMod val="75000"/>
                  </a:schemeClr>
                </a:solidFill>
                <a:effectLst>
                  <a:outerShdw blurRad="41275" dist="20320" dir="1800000" algn="tl" rotWithShape="0">
                    <a:srgbClr val="000000">
                      <a:alpha val="40000"/>
                    </a:srgbClr>
                  </a:outerShdw>
                </a:effectLst>
              </a:rPr>
              <a:t>inflammation</a:t>
            </a:r>
            <a:r>
              <a:rPr lang="en-US" b="1" dirty="0" smtClean="0">
                <a:ln w="12700">
                  <a:solidFill>
                    <a:schemeClr val="tx2">
                      <a:satMod val="155000"/>
                    </a:schemeClr>
                  </a:solidFill>
                  <a:prstDash val="solid"/>
                </a:ln>
                <a:solidFill>
                  <a:schemeClr val="accent3">
                    <a:lumMod val="75000"/>
                  </a:schemeClr>
                </a:solidFill>
                <a:effectLst>
                  <a:outerShdw blurRad="41275" dist="20320" dir="1800000" algn="tl" rotWithShape="0">
                    <a:srgbClr val="000000">
                      <a:alpha val="40000"/>
                    </a:srgbClr>
                  </a:outerShdw>
                </a:effectLst>
              </a:rPr>
              <a:t> </a:t>
            </a:r>
            <a:r>
              <a:rPr lang="ar-IQ" dirty="0" smtClean="0"/>
              <a:t> </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dirty="0" smtClean="0"/>
              <a:t>يستمر </a:t>
            </a:r>
            <a:r>
              <a:rPr lang="ar-IQ" u="sng" dirty="0" smtClean="0"/>
              <a:t>لفترة طويلة قد تستغرق اسابيع الى اشهر او سنوات </a:t>
            </a:r>
            <a:r>
              <a:rPr lang="ar-IQ" dirty="0" smtClean="0"/>
              <a:t>.</a:t>
            </a:r>
          </a:p>
          <a:p>
            <a:pPr algn="just"/>
            <a:r>
              <a:rPr lang="ar-IQ" dirty="0" smtClean="0"/>
              <a:t>تحدث فيها جملة من الاحداث وتستمر عملية الالتهاب وتضرر الانسجة كما ان محاولة اصلاحها يبقى بصورة مستمرة .</a:t>
            </a:r>
          </a:p>
          <a:p>
            <a:pPr algn="just"/>
            <a:r>
              <a:rPr lang="ar-IQ" dirty="0" smtClean="0"/>
              <a:t>من جملة الاحداث هو </a:t>
            </a:r>
            <a:r>
              <a:rPr lang="ar-IQ" u="sng" dirty="0" smtClean="0"/>
              <a:t>حدوث عملية تكوين اوعية دموية جديدة</a:t>
            </a:r>
            <a:r>
              <a:rPr lang="ar-IQ" dirty="0" smtClean="0"/>
              <a:t> في مكان الالتهاب .</a:t>
            </a:r>
          </a:p>
          <a:p>
            <a:pPr algn="just"/>
            <a:r>
              <a:rPr lang="ar-IQ" dirty="0" smtClean="0"/>
              <a:t>تجمع العديد من </a:t>
            </a:r>
            <a:r>
              <a:rPr lang="ar-IQ" u="sng" dirty="0" smtClean="0"/>
              <a:t>الخلايا البيضاء وحيدة النواة والبلعميات والخلايا البلازمية</a:t>
            </a:r>
            <a:r>
              <a:rPr lang="ar-IQ" dirty="0" smtClean="0"/>
              <a:t> .</a:t>
            </a:r>
          </a:p>
          <a:p>
            <a:pPr algn="just"/>
            <a:r>
              <a:rPr lang="ar-IQ" u="sng" dirty="0" smtClean="0"/>
              <a:t>ظهور</a:t>
            </a:r>
            <a:r>
              <a:rPr lang="ar-IQ" dirty="0" smtClean="0"/>
              <a:t> عملية </a:t>
            </a:r>
            <a:r>
              <a:rPr lang="ar-IQ" u="sng" dirty="0" smtClean="0"/>
              <a:t>تليف وندبة </a:t>
            </a:r>
            <a:r>
              <a:rPr lang="ar-IQ" dirty="0" smtClean="0"/>
              <a:t>في موضع الالتهاب المزمن .  </a:t>
            </a:r>
            <a:endParaRPr lang="ar-IQ" dirty="0"/>
          </a:p>
        </p:txBody>
      </p:sp>
    </p:spTree>
    <p:extLst>
      <p:ext uri="{BB962C8B-B14F-4D97-AF65-F5344CB8AC3E}">
        <p14:creationId xmlns:p14="http://schemas.microsoft.com/office/powerpoint/2010/main" val="132049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مكونات الالتهاب الحاد والمزمن</a:t>
            </a:r>
            <a:endParaRPr lang="ar-IQ"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p:txBody>
          <a:bodyPr/>
          <a:lstStyle/>
          <a:p>
            <a:endParaRPr lang="ar-IQ" dirty="0"/>
          </a:p>
        </p:txBody>
      </p:sp>
      <p:pic>
        <p:nvPicPr>
          <p:cNvPr id="1026" name="Picture 2" descr="C:\Users\ahmed\Desktop\التهاب\inflammation-9-102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091" y="1700808"/>
            <a:ext cx="8866909" cy="4769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0285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الوسائط الكيمائية للالتهاب </a:t>
            </a:r>
            <a:r>
              <a:rPr lang="en-US"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 </a:t>
            </a:r>
            <a:r>
              <a:rPr lang="en-US"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Chemical Mediators of inflammation</a:t>
            </a:r>
            <a:endParaRPr lang="ar-IQ"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p:txBody>
          <a:bodyPr>
            <a:normAutofit fontScale="77500" lnSpcReduction="20000"/>
          </a:bodyPr>
          <a:lstStyle/>
          <a:p>
            <a:pPr marL="0" indent="0" algn="just">
              <a:buNone/>
            </a:pPr>
            <a:r>
              <a:rPr lang="ar-IQ" dirty="0" smtClean="0"/>
              <a:t>الوسائط الكيمياوية </a:t>
            </a:r>
            <a:r>
              <a:rPr lang="en-US" dirty="0" smtClean="0"/>
              <a:t> </a:t>
            </a:r>
            <a:r>
              <a:rPr lang="en-US" b="1" dirty="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rPr>
              <a:t>Chemical </a:t>
            </a:r>
            <a:r>
              <a:rPr lang="en-US" b="1" dirty="0" smtClean="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rPr>
              <a:t>Mediators</a:t>
            </a:r>
            <a:r>
              <a:rPr lang="ar-IQ" b="1" dirty="0" smtClean="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rPr>
              <a:t>  </a:t>
            </a:r>
            <a:r>
              <a:rPr lang="ar-IQ" dirty="0" smtClean="0"/>
              <a:t>هي المواد التي تكون مسؤولة عن الاحداث الخلوية والوعائية المصاحبة للالتهاب , وان معرفة هذه الوسائط سيشكل الاساس لصنع مواد مضادة للالتهاب .</a:t>
            </a:r>
          </a:p>
          <a:p>
            <a:pPr marL="0" indent="0" algn="just">
              <a:buNone/>
            </a:pPr>
            <a:r>
              <a:rPr lang="ar-IQ" dirty="0" smtClean="0"/>
              <a:t>تقسم الوسائط الى نوعين :</a:t>
            </a:r>
          </a:p>
          <a:p>
            <a:pPr algn="just"/>
            <a:r>
              <a:rPr lang="ar-IQ" dirty="0" smtClean="0"/>
              <a:t>الوسائط </a:t>
            </a:r>
            <a:r>
              <a:rPr lang="ar-IQ" dirty="0"/>
              <a:t>المشتقة </a:t>
            </a:r>
            <a:r>
              <a:rPr lang="ar-IQ" dirty="0" smtClean="0"/>
              <a:t>من البلازما </a:t>
            </a:r>
            <a:r>
              <a:rPr lang="en-US" b="1" dirty="0" smtClean="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rPr>
              <a:t>plasma </a:t>
            </a:r>
            <a:r>
              <a:rPr lang="en-US" b="1" dirty="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rPr>
              <a:t>derived Mediators</a:t>
            </a:r>
            <a:r>
              <a:rPr lang="ar-IQ" b="1" dirty="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rPr>
              <a:t> </a:t>
            </a:r>
            <a:endParaRPr lang="ar-IQ" dirty="0" smtClean="0"/>
          </a:p>
          <a:p>
            <a:pPr marL="0" indent="0" algn="just">
              <a:buNone/>
            </a:pPr>
            <a:r>
              <a:rPr lang="ar-IQ" dirty="0" smtClean="0"/>
              <a:t>وتشمل جميع المواد الذائبة بالبلازما والتي يكون عادة مصدرها الكبد . </a:t>
            </a:r>
          </a:p>
          <a:p>
            <a:pPr algn="just"/>
            <a:r>
              <a:rPr lang="ar-IQ" dirty="0" smtClean="0"/>
              <a:t>هنالك العديد من الوسائط مثل بروتينات المتمم </a:t>
            </a:r>
            <a:r>
              <a:rPr lang="ar-IQ" dirty="0" err="1" smtClean="0"/>
              <a:t>والكينين</a:t>
            </a:r>
            <a:r>
              <a:rPr lang="ar-IQ" dirty="0" smtClean="0"/>
              <a:t> والعوامل المنشطة لتكوين السدادة القطنية للجرح (</a:t>
            </a:r>
            <a:r>
              <a:rPr lang="ar-IQ" dirty="0" err="1" smtClean="0"/>
              <a:t>الخثرة</a:t>
            </a:r>
            <a:r>
              <a:rPr lang="ar-IQ" dirty="0" smtClean="0"/>
              <a:t>) الناتجة من تحطم </a:t>
            </a:r>
            <a:r>
              <a:rPr lang="ar-IQ" dirty="0" err="1" smtClean="0"/>
              <a:t>الصفيحات</a:t>
            </a:r>
            <a:r>
              <a:rPr lang="ar-IQ" dirty="0" smtClean="0"/>
              <a:t> الدموية وإطلاق محتوياتها بالمنطقة القريبة من الجرح. يتم تحفيزها وتنظيم عمله بواسطة ميكانيكيات التغذية السالبة والموجبة للتحفيز </a:t>
            </a:r>
            <a:r>
              <a:rPr lang="ar-IQ" dirty="0" err="1" smtClean="0"/>
              <a:t>او</a:t>
            </a:r>
            <a:r>
              <a:rPr lang="ar-IQ" dirty="0" smtClean="0"/>
              <a:t> التثبيط .</a:t>
            </a:r>
          </a:p>
          <a:p>
            <a:pPr marL="0" indent="0" algn="just">
              <a:buNone/>
            </a:pPr>
            <a:endParaRPr lang="ar-IQ" dirty="0" smtClean="0"/>
          </a:p>
          <a:p>
            <a:pPr algn="just"/>
            <a:r>
              <a:rPr lang="ar-IQ" dirty="0" smtClean="0"/>
              <a:t> بعض الوسائط تشتق من الخلايا المتنخرة سواء الميكروبية او الخلايا الجسمية المتحطمة.</a:t>
            </a:r>
            <a:endParaRPr lang="ar-IQ" dirty="0"/>
          </a:p>
        </p:txBody>
      </p:sp>
    </p:spTree>
    <p:extLst>
      <p:ext uri="{BB962C8B-B14F-4D97-AF65-F5344CB8AC3E}">
        <p14:creationId xmlns:p14="http://schemas.microsoft.com/office/powerpoint/2010/main" val="3944377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الوسائط الكيميائية للالتهاب </a:t>
            </a:r>
            <a:endParaRPr lang="ar-IQ"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p:txBody>
          <a:bodyPr/>
          <a:lstStyle/>
          <a:p>
            <a:endParaRPr lang="ar-IQ" dirty="0"/>
          </a:p>
        </p:txBody>
      </p:sp>
      <p:pic>
        <p:nvPicPr>
          <p:cNvPr id="3074" name="Picture 2" descr="C:\Users\ahmed\Desktop\التهاب\inflammation-50-63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84784"/>
            <a:ext cx="9144000" cy="5201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808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أهداف المحاضرة </a:t>
            </a:r>
            <a:r>
              <a:rPr lang="en-US"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Objectives</a:t>
            </a:r>
            <a:endParaRPr lang="ar-IQ" dirty="0"/>
          </a:p>
        </p:txBody>
      </p:sp>
      <p:sp>
        <p:nvSpPr>
          <p:cNvPr id="3" name="عنصر نائب للمحتوى 2"/>
          <p:cNvSpPr>
            <a:spLocks noGrp="1"/>
          </p:cNvSpPr>
          <p:nvPr>
            <p:ph idx="1"/>
          </p:nvPr>
        </p:nvSpPr>
        <p:spPr/>
        <p:txBody>
          <a:bodyPr>
            <a:normAutofit lnSpcReduction="10000"/>
          </a:bodyPr>
          <a:lstStyle/>
          <a:p>
            <a:r>
              <a:rPr lang="ar-IQ"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rPr>
              <a:t>أن يكون الطالب قادرا على </a:t>
            </a:r>
            <a:r>
              <a:rPr lang="ar-IQ" b="1" dirty="0" err="1"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rPr>
              <a:t>ان</a:t>
            </a:r>
            <a:r>
              <a:rPr lang="ar-IQ"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rPr>
              <a:t> :</a:t>
            </a:r>
          </a:p>
          <a:p>
            <a:r>
              <a:rPr lang="ar-IQ" dirty="0" smtClean="0"/>
              <a:t>تعريف الالتهاب وأهميته وكيفية تسميته.</a:t>
            </a:r>
          </a:p>
          <a:p>
            <a:r>
              <a:rPr lang="ar-IQ" dirty="0" smtClean="0"/>
              <a:t>يفهم أهم الأحداث التي تجري بالالتهاب .</a:t>
            </a:r>
          </a:p>
          <a:p>
            <a:r>
              <a:rPr lang="ar-IQ" dirty="0" smtClean="0"/>
              <a:t>يعدد علامات الالتهاب الخمسة وكيفية نشوئها .</a:t>
            </a:r>
          </a:p>
          <a:p>
            <a:r>
              <a:rPr lang="ar-IQ" dirty="0" smtClean="0"/>
              <a:t>يوضح مراحل الالتهاب .</a:t>
            </a:r>
          </a:p>
          <a:p>
            <a:r>
              <a:rPr lang="ar-IQ" dirty="0" smtClean="0"/>
              <a:t>يتعرف على أسباب الالتهاب وأنواعه .</a:t>
            </a:r>
          </a:p>
          <a:p>
            <a:r>
              <a:rPr lang="ar-IQ" dirty="0" smtClean="0"/>
              <a:t>يتعرف على الوسائط الكيميائية المشتركة بالالتهابات </a:t>
            </a:r>
            <a:r>
              <a:rPr lang="ar-IQ" dirty="0" smtClean="0"/>
              <a:t>.</a:t>
            </a:r>
          </a:p>
          <a:p>
            <a:r>
              <a:rPr lang="ar-IQ" dirty="0" smtClean="0"/>
              <a:t>يوضح دور بروتينات المتمم في الالتهاب .</a:t>
            </a:r>
            <a:endParaRPr lang="ar-IQ" dirty="0" smtClean="0"/>
          </a:p>
          <a:p>
            <a:endParaRPr lang="ar-IQ" dirty="0" smtClean="0"/>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ln w="18000">
                  <a:solidFill>
                    <a:schemeClr val="accent2">
                      <a:satMod val="140000"/>
                    </a:schemeClr>
                  </a:solidFill>
                  <a:prstDash val="solid"/>
                  <a:miter lim="800000"/>
                </a:ln>
                <a:solidFill>
                  <a:schemeClr val="accent1">
                    <a:lumMod val="75000"/>
                  </a:schemeClr>
                </a:solidFill>
                <a:effectLst>
                  <a:outerShdw blurRad="25500" dist="23000" dir="7020000" algn="tl">
                    <a:srgbClr val="000000">
                      <a:alpha val="50000"/>
                    </a:srgbClr>
                  </a:outerShdw>
                </a:effectLst>
              </a:rPr>
              <a:t>الوسائط المشتقة من الخلايا</a:t>
            </a:r>
            <a:r>
              <a:rPr lang="en-US" b="1" dirty="0" smtClean="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rPr>
              <a:t>derived </a:t>
            </a:r>
            <a:r>
              <a:rPr lang="ar-IQ" b="1" dirty="0" smtClean="0">
                <a:ln w="18000">
                  <a:solidFill>
                    <a:schemeClr val="accent2">
                      <a:satMod val="140000"/>
                    </a:schemeClr>
                  </a:solidFill>
                  <a:prstDash val="solid"/>
                  <a:miter lim="800000"/>
                </a:ln>
                <a:solidFill>
                  <a:schemeClr val="accent1">
                    <a:lumMod val="75000"/>
                  </a:schemeClr>
                </a:solidFill>
                <a:effectLst>
                  <a:outerShdw blurRad="25500" dist="23000" dir="7020000" algn="tl">
                    <a:srgbClr val="000000">
                      <a:alpha val="50000"/>
                    </a:srgbClr>
                  </a:outerShdw>
                </a:effectLst>
              </a:rPr>
              <a:t> </a:t>
            </a:r>
            <a:r>
              <a:rPr lang="en-US" b="1" dirty="0" smtClean="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rPr>
              <a:t>cell</a:t>
            </a:r>
            <a:r>
              <a:rPr lang="ar-IQ" dirty="0" smtClean="0"/>
              <a:t/>
            </a:r>
            <a:br>
              <a:rPr lang="ar-IQ" dirty="0" smtClean="0"/>
            </a:br>
            <a:r>
              <a:rPr lang="en-US" b="1" dirty="0" smtClean="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rPr>
              <a:t>Mediators</a:t>
            </a:r>
            <a:endParaRPr lang="ar-IQ" dirty="0"/>
          </a:p>
        </p:txBody>
      </p:sp>
      <p:sp>
        <p:nvSpPr>
          <p:cNvPr id="3" name="عنصر نائب للمحتوى 2"/>
          <p:cNvSpPr>
            <a:spLocks noGrp="1"/>
          </p:cNvSpPr>
          <p:nvPr>
            <p:ph idx="1"/>
          </p:nvPr>
        </p:nvSpPr>
        <p:spPr/>
        <p:txBody>
          <a:bodyPr>
            <a:normAutofit fontScale="70000" lnSpcReduction="20000"/>
          </a:bodyPr>
          <a:lstStyle/>
          <a:p>
            <a:pPr algn="just">
              <a:buNone/>
            </a:pPr>
            <a:r>
              <a:rPr lang="ar-IQ" dirty="0" smtClean="0"/>
              <a:t> </a:t>
            </a:r>
            <a:r>
              <a:rPr lang="ar-IQ" b="1" dirty="0" smtClean="0">
                <a:ln w="18000">
                  <a:solidFill>
                    <a:schemeClr val="accent2">
                      <a:satMod val="140000"/>
                    </a:schemeClr>
                  </a:solidFill>
                  <a:prstDash val="solid"/>
                  <a:miter lim="800000"/>
                </a:ln>
                <a:solidFill>
                  <a:schemeClr val="accent1">
                    <a:lumMod val="75000"/>
                  </a:schemeClr>
                </a:solidFill>
                <a:effectLst>
                  <a:outerShdw blurRad="25500" dist="23000" dir="7020000" algn="tl">
                    <a:srgbClr val="000000">
                      <a:alpha val="50000"/>
                    </a:srgbClr>
                  </a:outerShdw>
                </a:effectLst>
              </a:rPr>
              <a:t>الوسائط المشتقة من الخلايا </a:t>
            </a:r>
            <a:r>
              <a:rPr lang="ar-IQ" dirty="0" smtClean="0"/>
              <a:t>وهي تنتج موضعيا من الخلايا الموجودة في موقع الالتهاب .</a:t>
            </a:r>
            <a:r>
              <a:rPr lang="ar-IQ" dirty="0" err="1" smtClean="0"/>
              <a:t>اذ</a:t>
            </a:r>
            <a:r>
              <a:rPr lang="ar-IQ" dirty="0" smtClean="0"/>
              <a:t> </a:t>
            </a:r>
            <a:r>
              <a:rPr lang="ar-IQ" dirty="0" err="1" smtClean="0"/>
              <a:t>ان</a:t>
            </a:r>
            <a:r>
              <a:rPr lang="ar-IQ" dirty="0" smtClean="0"/>
              <a:t> جميع الخلايا الموجودة بين الانسجة مثل الملتهمات , الخلايا المتغصنة والخلايا الصارية وخلايا البطانة الداخلية للاوعية الدموية , قادرة على افراز العديد من الوسائط </a:t>
            </a:r>
            <a:r>
              <a:rPr lang="ar-IQ" dirty="0" err="1" smtClean="0"/>
              <a:t>الكيمياوية</a:t>
            </a:r>
            <a:r>
              <a:rPr lang="ar-IQ" dirty="0" smtClean="0"/>
              <a:t> ...... عند  تحفيز أنواع الخلايا المناعية  بالمنبهات  يتم بناء </a:t>
            </a:r>
            <a:r>
              <a:rPr lang="ar-IQ" dirty="0" err="1" smtClean="0"/>
              <a:t>او</a:t>
            </a:r>
            <a:r>
              <a:rPr lang="ar-IQ" dirty="0" smtClean="0"/>
              <a:t> إفراز مواد مثل </a:t>
            </a:r>
            <a:r>
              <a:rPr lang="ar-IQ" dirty="0" err="1" smtClean="0"/>
              <a:t>البروستاكلاندينات</a:t>
            </a:r>
            <a:r>
              <a:rPr lang="ar-IQ" dirty="0" smtClean="0"/>
              <a:t> </a:t>
            </a:r>
            <a:r>
              <a:rPr lang="ar-IQ" dirty="0" err="1" smtClean="0"/>
              <a:t>والسايتوكينات</a:t>
            </a:r>
            <a:r>
              <a:rPr lang="ar-IQ" dirty="0" smtClean="0"/>
              <a:t>.</a:t>
            </a:r>
          </a:p>
          <a:p>
            <a:pPr algn="just"/>
            <a:r>
              <a:rPr lang="ar-IQ" dirty="0" smtClean="0"/>
              <a:t>من ابرز </a:t>
            </a:r>
            <a:r>
              <a:rPr lang="ar-IQ" dirty="0" err="1" smtClean="0"/>
              <a:t>السايتوكينات</a:t>
            </a:r>
            <a:r>
              <a:rPr lang="ar-IQ" dirty="0" smtClean="0"/>
              <a:t> </a:t>
            </a:r>
            <a:r>
              <a:rPr lang="ar-IQ" dirty="0" err="1" smtClean="0"/>
              <a:t>المفرزة</a:t>
            </a:r>
            <a:r>
              <a:rPr lang="ar-IQ" dirty="0" smtClean="0"/>
              <a:t> من الخلايا  البيضاء اللمفاوية هي  </a:t>
            </a:r>
            <a:r>
              <a:rPr lang="en-US" dirty="0" err="1" smtClean="0"/>
              <a:t>Lymphokines</a:t>
            </a:r>
            <a:r>
              <a:rPr lang="en-US" dirty="0" smtClean="0"/>
              <a:t> </a:t>
            </a:r>
            <a:r>
              <a:rPr lang="ar-IQ" dirty="0" smtClean="0"/>
              <a:t> ومن الخلايا البيضاء الوحيدة هي  </a:t>
            </a:r>
            <a:r>
              <a:rPr lang="en-US" dirty="0" err="1" smtClean="0"/>
              <a:t>Monokines</a:t>
            </a:r>
            <a:r>
              <a:rPr lang="ar-IQ" dirty="0" smtClean="0"/>
              <a:t> .</a:t>
            </a:r>
          </a:p>
          <a:p>
            <a:pPr algn="just"/>
            <a:r>
              <a:rPr lang="ar-IQ" b="1" dirty="0" err="1"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السايتوكينات</a:t>
            </a:r>
            <a:r>
              <a:rPr lang="ar-IQ"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 الرئيسية </a:t>
            </a:r>
            <a:r>
              <a:rPr lang="ar-IQ" b="1" u="sng"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بالالتهابات الحادة </a:t>
            </a:r>
            <a:r>
              <a:rPr lang="ar-IQ"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هي :</a:t>
            </a:r>
            <a:r>
              <a:rPr lang="en-US" dirty="0" err="1" smtClean="0">
                <a:solidFill>
                  <a:srgbClr val="FF0000"/>
                </a:solidFill>
              </a:rPr>
              <a:t>Chemokines</a:t>
            </a:r>
            <a:r>
              <a:rPr lang="en-US" dirty="0" smtClean="0"/>
              <a:t> </a:t>
            </a:r>
            <a:r>
              <a:rPr lang="ar-IQ" dirty="0" smtClean="0"/>
              <a:t>وهي مواد جاذبة </a:t>
            </a:r>
            <a:r>
              <a:rPr lang="ar-IQ" dirty="0" err="1" smtClean="0"/>
              <a:t>كيمياويا</a:t>
            </a:r>
            <a:r>
              <a:rPr lang="ar-IQ" dirty="0" smtClean="0"/>
              <a:t> لخلايا الدم البيضاء.   </a:t>
            </a:r>
            <a:r>
              <a:rPr lang="ar-IQ" dirty="0" smtClean="0">
                <a:solidFill>
                  <a:srgbClr val="FF0000"/>
                </a:solidFill>
              </a:rPr>
              <a:t>و </a:t>
            </a:r>
            <a:r>
              <a:rPr lang="ar-IQ" dirty="0" err="1" smtClean="0">
                <a:solidFill>
                  <a:srgbClr val="FF0000"/>
                </a:solidFill>
              </a:rPr>
              <a:t>الانترليوكين</a:t>
            </a:r>
            <a:r>
              <a:rPr lang="ar-IQ" dirty="0" smtClean="0">
                <a:solidFill>
                  <a:srgbClr val="FF0000"/>
                </a:solidFill>
              </a:rPr>
              <a:t> -1وعوامل </a:t>
            </a:r>
            <a:r>
              <a:rPr lang="ar-IQ" dirty="0" err="1" smtClean="0">
                <a:solidFill>
                  <a:srgbClr val="FF0000"/>
                </a:solidFill>
              </a:rPr>
              <a:t>التنخر</a:t>
            </a:r>
            <a:r>
              <a:rPr lang="ar-IQ" dirty="0" smtClean="0">
                <a:solidFill>
                  <a:srgbClr val="FF0000"/>
                </a:solidFill>
              </a:rPr>
              <a:t> الورمي </a:t>
            </a:r>
            <a:r>
              <a:rPr lang="en-US" dirty="0" smtClean="0">
                <a:solidFill>
                  <a:srgbClr val="FF0000"/>
                </a:solidFill>
              </a:rPr>
              <a:t> TNF</a:t>
            </a:r>
            <a:r>
              <a:rPr lang="ar-IQ" dirty="0" smtClean="0"/>
              <a:t>التي تفرز من الخلايا </a:t>
            </a:r>
            <a:r>
              <a:rPr lang="ar-IQ" dirty="0" err="1" smtClean="0"/>
              <a:t>البلعمية</a:t>
            </a:r>
            <a:r>
              <a:rPr lang="ar-IQ" dirty="0" smtClean="0"/>
              <a:t> والصارية والخلايا البطانية , ويتم تحفيز </a:t>
            </a:r>
            <a:r>
              <a:rPr lang="ar-IQ" dirty="0" err="1" smtClean="0"/>
              <a:t>انتاجها</a:t>
            </a:r>
            <a:r>
              <a:rPr lang="ar-IQ" dirty="0" smtClean="0"/>
              <a:t> بواسطة النواتج الميكروبية مثل السموم </a:t>
            </a:r>
            <a:r>
              <a:rPr lang="en-US" dirty="0" smtClean="0"/>
              <a:t>Toxins</a:t>
            </a:r>
            <a:r>
              <a:rPr lang="ar-IQ" dirty="0" smtClean="0"/>
              <a:t> وغيرها </a:t>
            </a:r>
            <a:r>
              <a:rPr lang="ar-IQ" dirty="0" err="1" smtClean="0"/>
              <a:t>او</a:t>
            </a:r>
            <a:r>
              <a:rPr lang="ar-IQ" dirty="0" smtClean="0"/>
              <a:t> المعقدات المناعية .</a:t>
            </a:r>
          </a:p>
          <a:p>
            <a:pPr algn="just"/>
            <a:r>
              <a:rPr lang="ar-IQ" b="1" dirty="0" err="1"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السايتوكينات</a:t>
            </a:r>
            <a:r>
              <a:rPr lang="ar-IQ"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 الرئيسية </a:t>
            </a:r>
            <a:r>
              <a:rPr lang="ar-IQ" b="1" u="sng"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بالالتهابات المزمنة </a:t>
            </a:r>
            <a:r>
              <a:rPr lang="ar-IQ"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a:t>
            </a:r>
          </a:p>
          <a:p>
            <a:pPr algn="just"/>
            <a:r>
              <a:rPr lang="ar-IQ" dirty="0" err="1" smtClean="0"/>
              <a:t>الانترفيرون</a:t>
            </a:r>
            <a:r>
              <a:rPr lang="ar-IQ" dirty="0" smtClean="0"/>
              <a:t> - </a:t>
            </a:r>
            <a:r>
              <a:rPr lang="ar-IQ" dirty="0" err="1" smtClean="0"/>
              <a:t>غاما</a:t>
            </a:r>
            <a:r>
              <a:rPr lang="ar-IQ" dirty="0" smtClean="0"/>
              <a:t> </a:t>
            </a:r>
            <a:r>
              <a:rPr lang="ar-IQ" dirty="0" err="1" smtClean="0"/>
              <a:t>وانترليوكين</a:t>
            </a:r>
            <a:r>
              <a:rPr lang="ar-IQ" dirty="0" smtClean="0"/>
              <a:t> </a:t>
            </a:r>
            <a:r>
              <a:rPr lang="en-US" dirty="0" smtClean="0"/>
              <a:t>12-</a:t>
            </a:r>
            <a:endParaRPr lang="ar-IQ" dirty="0" smtClean="0"/>
          </a:p>
          <a:p>
            <a:pPr algn="just">
              <a:buFont typeface="Wingdings" pitchFamily="2" charset="2"/>
              <a:buChar char="Ø"/>
            </a:pPr>
            <a:endParaRPr lang="ar-IQ" dirty="0"/>
          </a:p>
        </p:txBody>
      </p:sp>
    </p:spTree>
    <p:extLst>
      <p:ext uri="{BB962C8B-B14F-4D97-AF65-F5344CB8AC3E}">
        <p14:creationId xmlns:p14="http://schemas.microsoft.com/office/powerpoint/2010/main" val="3916791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مخطط يوضح آليات تحفيز الالتهاب </a:t>
            </a:r>
            <a:endParaRPr lang="ar-IQ"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051" name="Picture 3"/>
          <p:cNvPicPr>
            <a:picLocks noGrp="1" noChangeAspect="1" noChangeArrowheads="1"/>
          </p:cNvPicPr>
          <p:nvPr>
            <p:ph idx="1"/>
          </p:nvPr>
        </p:nvPicPr>
        <p:blipFill>
          <a:blip r:embed="rId2" cstate="print"/>
          <a:srcRect/>
          <a:stretch>
            <a:fillRect/>
          </a:stretch>
        </p:blipFill>
        <p:spPr bwMode="auto">
          <a:xfrm>
            <a:off x="251520" y="1484784"/>
            <a:ext cx="8712968"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026" name="Picture 2" descr="C:\Users\مكتب الشمس\Desktop\sakura_flowers_bloom_125940_1600x1200_optimized.jpg"/>
          <p:cNvPicPr>
            <a:picLocks noGrp="1" noChangeAspect="1" noChangeArrowheads="1"/>
          </p:cNvPicPr>
          <p:nvPr>
            <p:ph idx="1"/>
          </p:nvPr>
        </p:nvPicPr>
        <p:blipFill>
          <a:blip r:embed="rId2" cstate="print"/>
          <a:srcRect/>
          <a:stretch>
            <a:fillRect/>
          </a:stretch>
        </p:blipFill>
        <p:spPr bwMode="auto">
          <a:xfrm>
            <a:off x="395537" y="404664"/>
            <a:ext cx="8424936" cy="612068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p:spPr>
        <p:txBody>
          <a:bodyPr>
            <a:normAutofit/>
          </a:bodyPr>
          <a:lstStyle/>
          <a:p>
            <a:r>
              <a:rPr lang="ar-IQ" sz="3200"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ا</a:t>
            </a:r>
            <a:r>
              <a:rPr lang="ar-IQ" sz="32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لالتهاب </a:t>
            </a:r>
            <a:r>
              <a:rPr lang="en-US" sz="32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Inflammation</a:t>
            </a:r>
            <a:r>
              <a:rPr lang="ar-IQ" sz="32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
            </a:r>
            <a:br>
              <a:rPr lang="ar-IQ" sz="32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br>
            <a:r>
              <a:rPr lang="ar-IQ" sz="32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التعريف والوظيفة</a:t>
            </a:r>
            <a:endParaRPr lang="ar-IQ" sz="3200" dirty="0"/>
          </a:p>
        </p:txBody>
      </p:sp>
      <p:sp>
        <p:nvSpPr>
          <p:cNvPr id="3" name="عنصر نائب للمحتوى 2"/>
          <p:cNvSpPr>
            <a:spLocks noGrp="1"/>
          </p:cNvSpPr>
          <p:nvPr>
            <p:ph idx="1"/>
          </p:nvPr>
        </p:nvSpPr>
        <p:spPr>
          <a:xfrm>
            <a:off x="457200" y="1124744"/>
            <a:ext cx="8229600" cy="5544616"/>
          </a:xfrm>
        </p:spPr>
        <p:txBody>
          <a:bodyPr>
            <a:normAutofit fontScale="85000" lnSpcReduction="20000"/>
          </a:bodyPr>
          <a:lstStyle/>
          <a:p>
            <a:pPr algn="just"/>
            <a:r>
              <a:rPr lang="ar-IQ" b="1" dirty="0" smtClean="0">
                <a:ln w="12700">
                  <a:solidFill>
                    <a:schemeClr val="tx2">
                      <a:satMod val="155000"/>
                    </a:schemeClr>
                  </a:solidFill>
                  <a:prstDash val="solid"/>
                </a:ln>
                <a:solidFill>
                  <a:schemeClr val="accent2">
                    <a:lumMod val="40000"/>
                    <a:lumOff val="60000"/>
                  </a:schemeClr>
                </a:solidFill>
                <a:effectLst>
                  <a:outerShdw blurRad="41275" dist="20320" dir="1800000" algn="tl" rotWithShape="0">
                    <a:srgbClr val="000000">
                      <a:alpha val="40000"/>
                    </a:srgbClr>
                  </a:outerShdw>
                </a:effectLst>
              </a:rPr>
              <a:t>الالتهاب</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Inflammation </a:t>
            </a:r>
            <a:r>
              <a:rPr lang="ar-IQ" dirty="0" smtClean="0"/>
              <a:t>:   هو مجموع الدفاعات او الاستجابة المناعية الدفاعية التي يقوم بها الجسم لمواجهة الاصابة بالميكروبات او الجروح او المواد الغريبة المؤذية الداخلة للجسم في بقعة معينة .</a:t>
            </a:r>
          </a:p>
          <a:p>
            <a:pPr algn="just"/>
            <a:r>
              <a:rPr lang="ar-IQ" dirty="0" smtClean="0"/>
              <a:t> هو استجابة مناعية طبيعية فطرية غير نوعية تقوم </a:t>
            </a:r>
            <a:r>
              <a:rPr lang="ar-IQ" dirty="0" err="1" smtClean="0"/>
              <a:t>بها</a:t>
            </a:r>
            <a:r>
              <a:rPr lang="ar-IQ" dirty="0" smtClean="0"/>
              <a:t> الأنسجة المتضررة كرد فعل تجاه إصابة ما كجرح </a:t>
            </a:r>
            <a:r>
              <a:rPr lang="ar-IQ" dirty="0" err="1" smtClean="0"/>
              <a:t>او</a:t>
            </a:r>
            <a:r>
              <a:rPr lang="ar-IQ" dirty="0" smtClean="0"/>
              <a:t> تهيج </a:t>
            </a:r>
            <a:r>
              <a:rPr lang="ar-IQ" dirty="0" err="1" smtClean="0"/>
              <a:t>او</a:t>
            </a:r>
            <a:r>
              <a:rPr lang="ar-IQ" dirty="0" smtClean="0"/>
              <a:t> دخول جسم غريب . </a:t>
            </a:r>
          </a:p>
          <a:p>
            <a:pPr algn="just"/>
            <a:r>
              <a:rPr lang="ar-IQ" dirty="0" smtClean="0"/>
              <a:t>وهي عملية مهمة وحيوية لتحفيز خلايا الجهاز المناعي (مثل الخلايا </a:t>
            </a:r>
            <a:r>
              <a:rPr lang="ar-IQ" dirty="0" err="1" smtClean="0"/>
              <a:t>العدلة</a:t>
            </a:r>
            <a:r>
              <a:rPr lang="ar-IQ" dirty="0" smtClean="0"/>
              <a:t> والملتهمة ) للوصول </a:t>
            </a:r>
            <a:r>
              <a:rPr lang="ar-IQ" dirty="0" err="1" smtClean="0"/>
              <a:t>الى</a:t>
            </a:r>
            <a:r>
              <a:rPr lang="ar-IQ" dirty="0" smtClean="0"/>
              <a:t> موقع الإصابة , </a:t>
            </a:r>
            <a:r>
              <a:rPr lang="ar-IQ" dirty="0" err="1" smtClean="0"/>
              <a:t>او</a:t>
            </a:r>
            <a:r>
              <a:rPr lang="ar-IQ" dirty="0" smtClean="0"/>
              <a:t> تنشيط بروتينات المتمم </a:t>
            </a:r>
            <a:r>
              <a:rPr lang="ar-IQ" dirty="0" err="1" smtClean="0"/>
              <a:t>والكلوبيولينات</a:t>
            </a:r>
            <a:r>
              <a:rPr lang="ar-IQ" dirty="0" smtClean="0"/>
              <a:t> المناعية .</a:t>
            </a:r>
          </a:p>
          <a:p>
            <a:pPr algn="just"/>
            <a:r>
              <a:rPr lang="ar-IQ" b="1" dirty="0" smtClean="0">
                <a:ln w="12700">
                  <a:solidFill>
                    <a:schemeClr val="tx2">
                      <a:satMod val="155000"/>
                    </a:schemeClr>
                  </a:solidFill>
                  <a:prstDash val="solid"/>
                </a:ln>
                <a:solidFill>
                  <a:schemeClr val="bg2">
                    <a:lumMod val="75000"/>
                  </a:schemeClr>
                </a:solidFill>
                <a:effectLst>
                  <a:outerShdw blurRad="41275" dist="20320" dir="1800000" algn="tl" rotWithShape="0">
                    <a:srgbClr val="000000">
                      <a:alpha val="40000"/>
                    </a:srgbClr>
                  </a:outerShdw>
                </a:effectLst>
              </a:rPr>
              <a:t>الهدف الرئيسي للالتهاب ( الوظيفة ) هو: </a:t>
            </a:r>
            <a:br>
              <a:rPr lang="ar-IQ" b="1" dirty="0" smtClean="0">
                <a:ln w="12700">
                  <a:solidFill>
                    <a:schemeClr val="tx2">
                      <a:satMod val="155000"/>
                    </a:schemeClr>
                  </a:solidFill>
                  <a:prstDash val="solid"/>
                </a:ln>
                <a:solidFill>
                  <a:schemeClr val="bg2">
                    <a:lumMod val="75000"/>
                  </a:schemeClr>
                </a:solidFill>
                <a:effectLst>
                  <a:outerShdw blurRad="41275" dist="20320" dir="1800000" algn="tl" rotWithShape="0">
                    <a:srgbClr val="000000">
                      <a:alpha val="40000"/>
                    </a:srgbClr>
                  </a:outerShdw>
                </a:effectLst>
              </a:rPr>
            </a:br>
            <a:endParaRPr lang="ar-IQ" dirty="0" smtClean="0"/>
          </a:p>
          <a:p>
            <a:pPr algn="just"/>
            <a:r>
              <a:rPr lang="ar-IQ" dirty="0" smtClean="0"/>
              <a:t>تحفيز المناعة </a:t>
            </a:r>
            <a:r>
              <a:rPr lang="ar-IQ" dirty="0" err="1" smtClean="0"/>
              <a:t>و</a:t>
            </a:r>
            <a:r>
              <a:rPr lang="ar-IQ" dirty="0" smtClean="0"/>
              <a:t> جذب الخلايا الدفاعية </a:t>
            </a:r>
            <a:r>
              <a:rPr lang="ar-IQ" dirty="0" err="1" smtClean="0"/>
              <a:t>الى</a:t>
            </a:r>
            <a:r>
              <a:rPr lang="ar-IQ" dirty="0" smtClean="0"/>
              <a:t> موقع الاختراق .  </a:t>
            </a:r>
          </a:p>
          <a:p>
            <a:pPr algn="just"/>
            <a:r>
              <a:rPr lang="ar-IQ" dirty="0" smtClean="0"/>
              <a:t>تثبيط </a:t>
            </a:r>
            <a:r>
              <a:rPr lang="ar-IQ" dirty="0" err="1" smtClean="0"/>
              <a:t>او</a:t>
            </a:r>
            <a:r>
              <a:rPr lang="ar-IQ" dirty="0" smtClean="0"/>
              <a:t> تدمير الميكروبات الداخلة (الغزو الميكروبي ) .</a:t>
            </a:r>
          </a:p>
          <a:p>
            <a:pPr algn="just"/>
            <a:r>
              <a:rPr lang="ar-IQ" dirty="0" smtClean="0"/>
              <a:t>ابتداء عملية إصلاح النسيج التالف في المنطقة الالتهابية .</a:t>
            </a:r>
          </a:p>
          <a:p>
            <a:pPr algn="just">
              <a:buNone/>
            </a:pPr>
            <a:endParaRPr lang="ar-IQ" dirty="0" smtClean="0"/>
          </a:p>
          <a:p>
            <a:pPr algn="just"/>
            <a:endParaRPr lang="ar-IQ" dirty="0" smtClean="0"/>
          </a:p>
          <a:p>
            <a:pPr algn="just">
              <a:buFont typeface="Wingdings" pitchFamily="2" charset="2"/>
              <a:buChar char="q"/>
            </a:pPr>
            <a:endParaRPr lang="ar-IQ" dirty="0"/>
          </a:p>
        </p:txBody>
      </p:sp>
    </p:spTree>
    <p:extLst>
      <p:ext uri="{BB962C8B-B14F-4D97-AF65-F5344CB8AC3E}">
        <p14:creationId xmlns:p14="http://schemas.microsoft.com/office/powerpoint/2010/main" val="1624195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تسمية  الالتهاب </a:t>
            </a:r>
            <a:r>
              <a:rPr lang="en-US"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 </a:t>
            </a:r>
            <a:r>
              <a:rPr lang="en-US"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
            </a:r>
            <a:br>
              <a:rPr lang="en-US"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br>
            <a:endParaRPr lang="ar-IQ" dirty="0"/>
          </a:p>
        </p:txBody>
      </p:sp>
      <p:sp>
        <p:nvSpPr>
          <p:cNvPr id="3" name="عنصر نائب للمحتوى 2"/>
          <p:cNvSpPr>
            <a:spLocks noGrp="1"/>
          </p:cNvSpPr>
          <p:nvPr>
            <p:ph idx="1"/>
          </p:nvPr>
        </p:nvSpPr>
        <p:spPr/>
        <p:txBody>
          <a:bodyPr>
            <a:normAutofit/>
          </a:bodyPr>
          <a:lstStyle/>
          <a:p>
            <a:pPr algn="just"/>
            <a:r>
              <a:rPr lang="ar-IQ" sz="3600" dirty="0" smtClean="0"/>
              <a:t>يضاف المقطع </a:t>
            </a:r>
            <a:r>
              <a:rPr lang="en-US" sz="3600"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itis</a:t>
            </a:r>
            <a:r>
              <a:rPr lang="ar-IQ" sz="3600" dirty="0" smtClean="0"/>
              <a:t> للاشارة طبيا الى وجود التهاب في الموقع المعين فمثلا:</a:t>
            </a:r>
          </a:p>
          <a:p>
            <a:pPr algn="just"/>
            <a:r>
              <a:rPr lang="en-US" sz="3600" dirty="0" smtClean="0"/>
              <a:t> : </a:t>
            </a:r>
            <a:r>
              <a:rPr lang="en-US" sz="3600"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Dermatitis</a:t>
            </a:r>
            <a:r>
              <a:rPr lang="en-US" sz="3600" dirty="0" smtClean="0"/>
              <a:t>  </a:t>
            </a:r>
            <a:r>
              <a:rPr lang="ar-IQ" sz="3600" dirty="0" smtClean="0"/>
              <a:t>يشير الى التهاب الجلد </a:t>
            </a:r>
            <a:r>
              <a:rPr lang="en-US" sz="3600" dirty="0" smtClean="0"/>
              <a:t>skin</a:t>
            </a:r>
          </a:p>
          <a:p>
            <a:pPr algn="just"/>
            <a:r>
              <a:rPr lang="en-US" sz="3600" b="1" dirty="0" smtClean="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rPr>
              <a:t>Arthritis</a:t>
            </a:r>
            <a:r>
              <a:rPr lang="en-US" sz="3600" dirty="0" smtClean="0"/>
              <a:t> </a:t>
            </a:r>
            <a:r>
              <a:rPr lang="ar-IQ" sz="3600" dirty="0" smtClean="0"/>
              <a:t>: يشير الى التهاب المفاصل </a:t>
            </a:r>
            <a:r>
              <a:rPr lang="en-US" sz="3600" dirty="0" smtClean="0"/>
              <a:t>joints </a:t>
            </a:r>
            <a:r>
              <a:rPr lang="ar-IQ" sz="3600" dirty="0" smtClean="0"/>
              <a:t> .</a:t>
            </a:r>
          </a:p>
          <a:p>
            <a:pPr algn="just"/>
            <a:r>
              <a:rPr lang="ar-IQ" sz="3600" dirty="0" smtClean="0"/>
              <a:t>وهكذا .... حسب الموقع ويضاف المقطع </a:t>
            </a:r>
            <a:r>
              <a:rPr lang="en-US" sz="3600" b="1" dirty="0" err="1"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itis</a:t>
            </a:r>
            <a:r>
              <a:rPr lang="ar-IQ" sz="3600" dirty="0" smtClean="0"/>
              <a:t> .</a:t>
            </a:r>
            <a:endParaRPr lang="ar-IQ" sz="3600" dirty="0"/>
          </a:p>
        </p:txBody>
      </p:sp>
    </p:spTree>
    <p:extLst>
      <p:ext uri="{BB962C8B-B14F-4D97-AF65-F5344CB8AC3E}">
        <p14:creationId xmlns:p14="http://schemas.microsoft.com/office/powerpoint/2010/main" val="2390975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32656"/>
            <a:ext cx="8229600" cy="1143000"/>
          </a:xfrm>
        </p:spPr>
        <p:txBody>
          <a:bodyPr>
            <a:normAutofit/>
          </a:bodyPr>
          <a:lstStyle/>
          <a:p>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أهمية الالتهاب</a:t>
            </a:r>
            <a:endParaRPr lang="ar-IQ"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p:txBody>
          <a:bodyPr>
            <a:normAutofit fontScale="92500" lnSpcReduction="20000"/>
          </a:bodyPr>
          <a:lstStyle/>
          <a:p>
            <a:pPr algn="just">
              <a:buFont typeface="Wingdings" pitchFamily="2" charset="2"/>
              <a:buChar char="q"/>
            </a:pPr>
            <a:r>
              <a:rPr lang="ar-IQ" dirty="0" smtClean="0"/>
              <a:t> يعد الالتهاب عملية أساسية وضرورية لبقاء الكائن الحي على قيد الحياة لأن غياب الالتهاب يؤدي </a:t>
            </a:r>
            <a:r>
              <a:rPr lang="ar-IQ" dirty="0" err="1" smtClean="0"/>
              <a:t>الى</a:t>
            </a:r>
            <a:r>
              <a:rPr lang="ar-IQ" dirty="0" smtClean="0"/>
              <a:t> عدم تحفيز الجسم لحمايته من المؤثرات الخارجية كالجروح واختراق الحدود الخارجية </a:t>
            </a:r>
            <a:r>
              <a:rPr lang="ar-IQ" dirty="0" err="1" smtClean="0"/>
              <a:t>او</a:t>
            </a:r>
            <a:r>
              <a:rPr lang="ar-IQ" dirty="0" smtClean="0"/>
              <a:t> الداخلية لدفاعات الجسم والقضاء على المسببات المرضية وتحفيز إصلاح النسيج المتضرر كما تعتبر عملية الالتهاب هامة وحيوية </a:t>
            </a:r>
            <a:r>
              <a:rPr lang="ar-IQ" dirty="0" err="1" smtClean="0"/>
              <a:t>لانها</a:t>
            </a:r>
            <a:r>
              <a:rPr lang="ar-IQ" dirty="0" smtClean="0"/>
              <a:t> تكون جاذبة </a:t>
            </a:r>
            <a:r>
              <a:rPr lang="ar-IQ" dirty="0" err="1" smtClean="0"/>
              <a:t>للكلوبيولينات</a:t>
            </a:r>
            <a:r>
              <a:rPr lang="ar-IQ" dirty="0" smtClean="0"/>
              <a:t> المناعية والمتمم </a:t>
            </a:r>
            <a:r>
              <a:rPr lang="ar-IQ" dirty="0" err="1" smtClean="0"/>
              <a:t>والبلعميات</a:t>
            </a:r>
            <a:r>
              <a:rPr lang="ar-IQ" dirty="0" smtClean="0"/>
              <a:t> لتتمكن من الوصول </a:t>
            </a:r>
            <a:r>
              <a:rPr lang="ar-IQ" dirty="0" err="1" smtClean="0"/>
              <a:t>الى</a:t>
            </a:r>
            <a:r>
              <a:rPr lang="ar-IQ" dirty="0" smtClean="0"/>
              <a:t> موقع </a:t>
            </a:r>
            <a:r>
              <a:rPr lang="ar-IQ" dirty="0" err="1" smtClean="0"/>
              <a:t>الاصابة</a:t>
            </a:r>
            <a:r>
              <a:rPr lang="ar-IQ" dirty="0" smtClean="0"/>
              <a:t> . . </a:t>
            </a:r>
          </a:p>
          <a:p>
            <a:pPr algn="just">
              <a:buFont typeface="Wingdings" pitchFamily="2" charset="2"/>
              <a:buChar char="q"/>
            </a:pPr>
            <a:endParaRPr lang="ar-IQ" dirty="0" smtClean="0"/>
          </a:p>
          <a:p>
            <a:pPr algn="just">
              <a:buFont typeface="Wingdings" pitchFamily="2" charset="2"/>
              <a:buChar char="q"/>
            </a:pPr>
            <a:r>
              <a:rPr lang="ar-IQ" dirty="0" smtClean="0"/>
              <a:t>رغم أهمية الالتهاب في المناعة إلا انه يكون أحيانا أكثر ضررا من المسبب المرضي الذي سبب الالتهاب نفسه كما يحدث في </a:t>
            </a:r>
            <a:r>
              <a:rPr lang="ar-IQ" u="sng" dirty="0" smtClean="0"/>
              <a:t>حالات فرط الحساسية وأمراض المناعة الذاتية </a:t>
            </a:r>
            <a:r>
              <a:rPr lang="ar-IQ" dirty="0" smtClean="0"/>
              <a:t>.</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ln w="18000">
                  <a:solidFill>
                    <a:schemeClr val="accent2">
                      <a:satMod val="140000"/>
                    </a:schemeClr>
                  </a:solidFill>
                  <a:prstDash val="solid"/>
                  <a:miter lim="800000"/>
                </a:ln>
                <a:solidFill>
                  <a:schemeClr val="accent5">
                    <a:lumMod val="75000"/>
                  </a:schemeClr>
                </a:solidFill>
                <a:effectLst>
                  <a:outerShdw blurRad="25500" dist="23000" dir="7020000" algn="tl">
                    <a:srgbClr val="000000">
                      <a:alpha val="50000"/>
                    </a:srgbClr>
                  </a:outerShdw>
                </a:effectLst>
              </a:rPr>
              <a:t>اهم الاحداث التي تجري بالالتهاب  </a:t>
            </a:r>
            <a:endParaRPr lang="ar-IQ" b="1" dirty="0">
              <a:ln w="18000">
                <a:solidFill>
                  <a:schemeClr val="accent2">
                    <a:satMod val="140000"/>
                  </a:schemeClr>
                </a:solidFill>
                <a:prstDash val="solid"/>
                <a:miter lim="800000"/>
              </a:ln>
              <a:solidFill>
                <a:schemeClr val="accent5">
                  <a:lumMod val="75000"/>
                </a:schemeClr>
              </a:solidFill>
              <a:effectLst>
                <a:outerShdw blurRad="25500" dist="23000" dir="7020000" algn="tl">
                  <a:srgbClr val="000000">
                    <a:alpha val="50000"/>
                  </a:srgbClr>
                </a:outerShdw>
              </a:effectLst>
            </a:endParaRPr>
          </a:p>
        </p:txBody>
      </p:sp>
      <p:sp>
        <p:nvSpPr>
          <p:cNvPr id="3" name="عنصر نائب للمحتوى 2"/>
          <p:cNvSpPr>
            <a:spLocks noGrp="1"/>
          </p:cNvSpPr>
          <p:nvPr>
            <p:ph idx="1"/>
          </p:nvPr>
        </p:nvSpPr>
        <p:spPr/>
        <p:txBody>
          <a:bodyPr>
            <a:normAutofit fontScale="77500" lnSpcReduction="20000"/>
          </a:bodyPr>
          <a:lstStyle/>
          <a:p>
            <a:pPr algn="just"/>
            <a:r>
              <a:rPr lang="ar-IQ" dirty="0" smtClean="0"/>
              <a:t>بعد ان يحدث الجرح وتتحلل بعض الخلايا وتدخل بعض اعداد البكتريا فان بقايا الخلايا التالفة ومكونات الجدار الخلوي للبكتريا هذا سيشكل بمثابة مواد جاذبة للخلايا المناعية .</a:t>
            </a:r>
          </a:p>
          <a:p>
            <a:pPr algn="just"/>
            <a:r>
              <a:rPr lang="ar-IQ" dirty="0" smtClean="0"/>
              <a:t> </a:t>
            </a:r>
            <a:r>
              <a:rPr lang="ar-IQ" dirty="0" err="1" smtClean="0"/>
              <a:t>اول</a:t>
            </a:r>
            <a:r>
              <a:rPr lang="ar-IQ" dirty="0" smtClean="0"/>
              <a:t> الخلايا المتفاعلة هي </a:t>
            </a:r>
            <a:r>
              <a:rPr lang="ar-IQ" u="sng" dirty="0" smtClean="0"/>
              <a:t>الخلايا الصارية </a:t>
            </a:r>
            <a:r>
              <a:rPr lang="ar-IQ" dirty="0" smtClean="0"/>
              <a:t>التي ستطلق </a:t>
            </a:r>
            <a:r>
              <a:rPr lang="ar-IQ" u="sng" dirty="0" smtClean="0"/>
              <a:t>الهستامين</a:t>
            </a:r>
            <a:r>
              <a:rPr lang="ar-IQ" dirty="0" smtClean="0"/>
              <a:t> والذي بدوره سيعمل على جذب الخلايا الملتهمة والمتعادلة التي ستتغذى على البكتريا وتلتهمها وتطلق انواع السايتوكينات ومنها </a:t>
            </a:r>
            <a:r>
              <a:rPr lang="en-US" dirty="0" smtClean="0"/>
              <a:t> </a:t>
            </a:r>
            <a:r>
              <a:rPr lang="en-US" u="sng" dirty="0" smtClean="0"/>
              <a:t>chemokine</a:t>
            </a:r>
            <a:r>
              <a:rPr lang="en-US" dirty="0" smtClean="0"/>
              <a:t> </a:t>
            </a:r>
            <a:r>
              <a:rPr lang="ar-IQ" dirty="0" smtClean="0"/>
              <a:t>التي ستجذب بقية الخلايا المناعية .كما </a:t>
            </a:r>
            <a:r>
              <a:rPr lang="ar-IQ" u="sng" dirty="0" smtClean="0"/>
              <a:t>يعمل الهستامين على توسيع </a:t>
            </a:r>
            <a:r>
              <a:rPr lang="ar-IQ" u="sng" dirty="0"/>
              <a:t>الاوعية </a:t>
            </a:r>
            <a:r>
              <a:rPr lang="ar-IQ" u="sng" dirty="0" smtClean="0"/>
              <a:t>الدموية وزيادة </a:t>
            </a:r>
            <a:r>
              <a:rPr lang="ar-IQ" u="sng" dirty="0"/>
              <a:t>نفاذيتها  </a:t>
            </a:r>
            <a:r>
              <a:rPr lang="ar-IQ" u="sng" dirty="0" smtClean="0"/>
              <a:t>ل</a:t>
            </a:r>
            <a:r>
              <a:rPr lang="ar-IQ" dirty="0" smtClean="0"/>
              <a:t>زيادة تدفق الدم الحامل للخلايا البيضاء </a:t>
            </a:r>
            <a:r>
              <a:rPr lang="ar-IQ" u="sng" dirty="0" smtClean="0"/>
              <a:t>وتقلص خلايا البطانة الداخلية للاوعية الدموية </a:t>
            </a:r>
            <a:r>
              <a:rPr lang="ar-IQ" dirty="0" smtClean="0"/>
              <a:t>مما </a:t>
            </a:r>
            <a:r>
              <a:rPr lang="ar-IQ" u="sng" dirty="0" smtClean="0"/>
              <a:t>يسمح بحدوث فجوات لمرور خلايا الدم البيضاء و زيادة تدفقها الى موضع الاختراق</a:t>
            </a:r>
            <a:r>
              <a:rPr lang="ar-IQ" dirty="0" smtClean="0"/>
              <a:t> . </a:t>
            </a:r>
          </a:p>
          <a:p>
            <a:pPr algn="just"/>
            <a:r>
              <a:rPr lang="ar-IQ" dirty="0" smtClean="0"/>
              <a:t> تفرز العديد من المواد والوسائط الكيمياوية من انواع الخلايا البيضاء مثل مكونات الحبيبات المتعادلة والقاعدية والحامضية والتي بدورها ستقوم بعملها في اطلاق انواع المواد والسايتوكينات وقتل وتحليل الميكروبات .</a:t>
            </a:r>
          </a:p>
          <a:p>
            <a:pPr algn="just"/>
            <a:endParaRPr lang="ar-IQ" dirty="0"/>
          </a:p>
          <a:p>
            <a:pPr algn="just"/>
            <a:endParaRPr lang="ar-IQ" dirty="0"/>
          </a:p>
        </p:txBody>
      </p:sp>
    </p:spTree>
    <p:extLst>
      <p:ext uri="{BB962C8B-B14F-4D97-AF65-F5344CB8AC3E}">
        <p14:creationId xmlns:p14="http://schemas.microsoft.com/office/powerpoint/2010/main" val="2849594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ln w="18000">
                  <a:solidFill>
                    <a:schemeClr val="accent2">
                      <a:satMod val="140000"/>
                    </a:schemeClr>
                  </a:solidFill>
                  <a:prstDash val="solid"/>
                  <a:miter lim="800000"/>
                </a:ln>
                <a:solidFill>
                  <a:schemeClr val="accent5">
                    <a:lumMod val="75000"/>
                  </a:schemeClr>
                </a:solidFill>
                <a:effectLst>
                  <a:outerShdw blurRad="25500" dist="23000" dir="7020000" algn="tl">
                    <a:srgbClr val="000000">
                      <a:alpha val="50000"/>
                    </a:srgbClr>
                  </a:outerShdw>
                </a:effectLst>
              </a:rPr>
              <a:t>علامات الالتهاب</a:t>
            </a:r>
            <a:r>
              <a:rPr lang="en-US" b="1" dirty="0" smtClean="0">
                <a:ln w="18000">
                  <a:solidFill>
                    <a:schemeClr val="accent2">
                      <a:satMod val="140000"/>
                    </a:schemeClr>
                  </a:solidFill>
                  <a:prstDash val="solid"/>
                  <a:miter lim="800000"/>
                </a:ln>
                <a:solidFill>
                  <a:schemeClr val="accent5">
                    <a:lumMod val="75000"/>
                  </a:schemeClr>
                </a:solidFill>
                <a:effectLst>
                  <a:outerShdw blurRad="25500" dist="23000" dir="7020000" algn="tl">
                    <a:srgbClr val="000000">
                      <a:alpha val="50000"/>
                    </a:srgbClr>
                  </a:outerShdw>
                </a:effectLst>
              </a:rPr>
              <a:t>Signs of Inflammation</a:t>
            </a:r>
            <a:r>
              <a:rPr lang="en-US" dirty="0" smtClean="0"/>
              <a:t> </a:t>
            </a:r>
            <a:r>
              <a:rPr lang="ar-IQ" dirty="0" smtClean="0"/>
              <a:t> </a:t>
            </a:r>
            <a:endParaRPr lang="ar-IQ" dirty="0"/>
          </a:p>
        </p:txBody>
      </p:sp>
      <p:sp>
        <p:nvSpPr>
          <p:cNvPr id="3" name="عنصر نائب للمحتوى 2"/>
          <p:cNvSpPr>
            <a:spLocks noGrp="1"/>
          </p:cNvSpPr>
          <p:nvPr>
            <p:ph idx="1"/>
          </p:nvPr>
        </p:nvSpPr>
        <p:spPr>
          <a:xfrm>
            <a:off x="457200" y="1340768"/>
            <a:ext cx="8363272" cy="5112568"/>
          </a:xfrm>
        </p:spPr>
        <p:txBody>
          <a:bodyPr>
            <a:normAutofit fontScale="77500" lnSpcReduction="20000"/>
          </a:bodyPr>
          <a:lstStyle/>
          <a:p>
            <a:pPr algn="just">
              <a:buNone/>
            </a:pP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علامات الالتهاب خمس:</a:t>
            </a:r>
          </a:p>
          <a:p>
            <a:pPr marL="514350" indent="-514350" algn="just">
              <a:buFont typeface="+mj-lt"/>
              <a:buAutoNum type="arabicPeriod"/>
            </a:pP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الاحمرار </a:t>
            </a:r>
            <a:r>
              <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Redness</a:t>
            </a: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يحدث بسبب تجمع الدم في المنطقة المصابة </a:t>
            </a: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p>
          <a:p>
            <a:pPr marL="514350" indent="-514350" algn="just">
              <a:buFont typeface="+mj-lt"/>
              <a:buAutoNum type="arabicPeriod"/>
            </a:pPr>
            <a:r>
              <a:rPr lang="ar-IQ"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الانتفاخ</a:t>
            </a:r>
            <a:r>
              <a:rPr lang="en-US" b="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Swelling </a:t>
            </a:r>
            <a:r>
              <a:rPr lang="ar-IQ"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 </a:t>
            </a:r>
            <a:r>
              <a:rPr lang="ar-IQ" b="1" dirty="0" err="1"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او</a:t>
            </a:r>
            <a:r>
              <a:rPr lang="ar-IQ"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 التورم </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يحدث نتيجة زيادة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النفاذية</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الناتجة من زيادة المسافات بين الخلايا المبطنة للأوعية الدموية مما يؤدي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الى</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تسرب البلازما وتجمع السوائل وكذلك بسبب تجمع كميات كبيرة من الدم في النسيج الملتهب .</a:t>
            </a:r>
          </a:p>
          <a:p>
            <a:pPr marL="514350" indent="-514350" algn="just">
              <a:buFont typeface="+mj-lt"/>
              <a:buAutoNum type="arabicPeriod"/>
            </a:pPr>
            <a:r>
              <a:rPr lang="ar-IQ"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rPr>
              <a:t>ارتفاع الحرارة</a:t>
            </a:r>
            <a:r>
              <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Heat (temperature )</a:t>
            </a:r>
            <a:r>
              <a:rPr lang="en-US"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rPr>
              <a:t> </a:t>
            </a:r>
            <a:r>
              <a:rPr lang="ar-IQ"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rPr>
              <a:t> : </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بسبب زيادة سرعة تدفق الدم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الى</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المنطقة المصابة .</a:t>
            </a:r>
          </a:p>
          <a:p>
            <a:pPr marL="514350" indent="-514350" algn="just">
              <a:buFont typeface="+mj-lt"/>
              <a:buAutoNum type="arabicPeriod"/>
            </a:pPr>
            <a:r>
              <a:rPr lang="ar-IQ"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الألم   </a:t>
            </a:r>
            <a:r>
              <a:rPr lang="en-US"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  Pain</a:t>
            </a:r>
            <a:r>
              <a:rPr lang="ar-IQ"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 </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يحدث بسبب زيادة توسع الأوعية الدموية (نتيجة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اطلاق</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الهيستامين</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وحامض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اللاكتيك</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والعديد من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السايتوكينات</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مثل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الانترليوكين</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من مختلف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انواع</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الكريات البيضاء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العدلة</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والحمضةوالقعدة</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والخلايا الموجودة في موقع </a:t>
            </a:r>
            <a:r>
              <a:rPr lang="ar-IQ"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الاصابة</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والمشتركة في تفاعلات الالتهاب ) وتهيج  أطراف  نهايات الأعصاب بسبب زيادة الضغط الميكانيكي عليها</a:t>
            </a:r>
          </a:p>
          <a:p>
            <a:pPr marL="514350" indent="-514350" algn="just">
              <a:buFont typeface="+mj-lt"/>
              <a:buAutoNum type="arabicPeriod"/>
            </a:pPr>
            <a:r>
              <a:rPr lang="ar-IQ"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فقدان الوظيفة </a:t>
            </a:r>
            <a:r>
              <a:rPr lang="en-US"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Loss of function </a:t>
            </a:r>
            <a:r>
              <a:rPr lang="ar-IQ"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 </a:t>
            </a:r>
            <a:r>
              <a:rPr lang="ar-IQ"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يحدث بسبب  تورم المنطقة المصابة وتحطم النسيج  فيها .</a:t>
            </a:r>
            <a:endParaRPr lang="ar-IQ"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172882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ln w="18000">
                  <a:solidFill>
                    <a:schemeClr val="accent2">
                      <a:satMod val="140000"/>
                    </a:schemeClr>
                  </a:solidFill>
                  <a:prstDash val="solid"/>
                  <a:miter lim="800000"/>
                </a:ln>
                <a:solidFill>
                  <a:schemeClr val="accent5">
                    <a:lumMod val="75000"/>
                  </a:schemeClr>
                </a:solidFill>
                <a:effectLst>
                  <a:outerShdw blurRad="25500" dist="23000" dir="7020000" algn="tl">
                    <a:srgbClr val="000000">
                      <a:alpha val="50000"/>
                    </a:srgbClr>
                  </a:outerShdw>
                </a:effectLst>
              </a:rPr>
              <a:t>علامات الالتهاب</a:t>
            </a:r>
            <a:r>
              <a:rPr lang="en-US" b="1" dirty="0">
                <a:ln w="18000">
                  <a:solidFill>
                    <a:schemeClr val="accent2">
                      <a:satMod val="140000"/>
                    </a:schemeClr>
                  </a:solidFill>
                  <a:prstDash val="solid"/>
                  <a:miter lim="800000"/>
                </a:ln>
                <a:solidFill>
                  <a:schemeClr val="accent5">
                    <a:lumMod val="75000"/>
                  </a:schemeClr>
                </a:solidFill>
                <a:effectLst>
                  <a:outerShdw blurRad="25500" dist="23000" dir="7020000" algn="tl">
                    <a:srgbClr val="000000">
                      <a:alpha val="50000"/>
                    </a:srgbClr>
                  </a:outerShdw>
                </a:effectLst>
              </a:rPr>
              <a:t>Signs of Inflammation</a:t>
            </a:r>
            <a:r>
              <a:rPr lang="en-US" dirty="0"/>
              <a:t> </a:t>
            </a:r>
            <a:endParaRPr lang="ar-IQ" dirty="0"/>
          </a:p>
        </p:txBody>
      </p:sp>
      <p:sp>
        <p:nvSpPr>
          <p:cNvPr id="3" name="عنصر نائب للمحتوى 2"/>
          <p:cNvSpPr>
            <a:spLocks noGrp="1"/>
          </p:cNvSpPr>
          <p:nvPr>
            <p:ph idx="1"/>
          </p:nvPr>
        </p:nvSpPr>
        <p:spPr/>
        <p:txBody>
          <a:bodyPr/>
          <a:lstStyle/>
          <a:p>
            <a:endParaRPr lang="ar-IQ" dirty="0"/>
          </a:p>
        </p:txBody>
      </p:sp>
      <p:pic>
        <p:nvPicPr>
          <p:cNvPr id="9219" name="Picture 3" descr="C:\Users\ahmed\Desktop\استخلاص دنا\تنزيل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196752"/>
            <a:ext cx="8568952" cy="5184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302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اسباب الالتهاب </a:t>
            </a:r>
            <a:r>
              <a:rPr lang="en-US"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Causes of Inflammation</a:t>
            </a:r>
            <a:r>
              <a:rPr lang="en-US" dirty="0" smtClean="0"/>
              <a:t> </a:t>
            </a:r>
            <a:endParaRPr lang="ar-IQ" dirty="0"/>
          </a:p>
        </p:txBody>
      </p:sp>
      <p:sp>
        <p:nvSpPr>
          <p:cNvPr id="3" name="عنصر نائب للمحتوى 2"/>
          <p:cNvSpPr>
            <a:spLocks noGrp="1"/>
          </p:cNvSpPr>
          <p:nvPr>
            <p:ph idx="1"/>
          </p:nvPr>
        </p:nvSpPr>
        <p:spPr/>
        <p:txBody>
          <a:bodyPr>
            <a:normAutofit fontScale="92500" lnSpcReduction="10000"/>
          </a:bodyPr>
          <a:lstStyle/>
          <a:p>
            <a:pPr algn="just"/>
            <a:r>
              <a:rPr lang="ar-IQ" b="1" dirty="0" smtClean="0">
                <a:ln w="12700">
                  <a:solidFill>
                    <a:schemeClr val="tx2">
                      <a:satMod val="155000"/>
                    </a:schemeClr>
                  </a:solidFill>
                  <a:prstDash val="solid"/>
                </a:ln>
                <a:solidFill>
                  <a:schemeClr val="tx2">
                    <a:lumMod val="40000"/>
                    <a:lumOff val="60000"/>
                  </a:schemeClr>
                </a:solidFill>
                <a:effectLst>
                  <a:outerShdw blurRad="41275" dist="20320" dir="1800000" algn="tl" rotWithShape="0">
                    <a:srgbClr val="000000">
                      <a:alpha val="40000"/>
                    </a:srgbClr>
                  </a:outerShdw>
                </a:effectLst>
              </a:rPr>
              <a:t>عوامل الإصابة (الميكروبات)</a:t>
            </a:r>
            <a:r>
              <a:rPr lang="en-US" b="1" dirty="0" smtClean="0">
                <a:ln w="12700">
                  <a:solidFill>
                    <a:schemeClr val="tx2">
                      <a:satMod val="155000"/>
                    </a:schemeClr>
                  </a:solidFill>
                  <a:prstDash val="solid"/>
                </a:ln>
                <a:solidFill>
                  <a:schemeClr val="tx2">
                    <a:lumMod val="40000"/>
                    <a:lumOff val="60000"/>
                  </a:schemeClr>
                </a:solidFill>
                <a:effectLst>
                  <a:outerShdw blurRad="41275" dist="20320" dir="1800000" algn="tl" rotWithShape="0">
                    <a:srgbClr val="000000">
                      <a:alpha val="40000"/>
                    </a:srgbClr>
                  </a:outerShdw>
                </a:effectLst>
              </a:rPr>
              <a:t>factors </a:t>
            </a:r>
            <a:r>
              <a:rPr lang="ar-IQ" b="1" dirty="0" smtClean="0">
                <a:ln w="12700">
                  <a:solidFill>
                    <a:schemeClr val="tx2">
                      <a:satMod val="155000"/>
                    </a:schemeClr>
                  </a:solidFill>
                  <a:prstDash val="solid"/>
                </a:ln>
                <a:solidFill>
                  <a:schemeClr val="tx2">
                    <a:lumMod val="40000"/>
                    <a:lumOff val="60000"/>
                  </a:schemeClr>
                </a:solidFill>
                <a:effectLst>
                  <a:outerShdw blurRad="41275" dist="20320" dir="1800000" algn="tl" rotWithShape="0">
                    <a:srgbClr val="000000">
                      <a:alpha val="40000"/>
                    </a:srgbClr>
                  </a:outerShdw>
                </a:effectLst>
              </a:rPr>
              <a:t> </a:t>
            </a:r>
            <a:r>
              <a:rPr lang="en-US" b="1" dirty="0" smtClean="0">
                <a:ln w="12700">
                  <a:solidFill>
                    <a:schemeClr val="tx2">
                      <a:satMod val="155000"/>
                    </a:schemeClr>
                  </a:solidFill>
                  <a:prstDash val="solid"/>
                </a:ln>
                <a:solidFill>
                  <a:schemeClr val="tx2">
                    <a:lumMod val="40000"/>
                    <a:lumOff val="60000"/>
                  </a:schemeClr>
                </a:solidFill>
                <a:effectLst>
                  <a:outerShdw blurRad="41275" dist="20320" dir="1800000" algn="tl" rotWithShape="0">
                    <a:srgbClr val="000000">
                      <a:alpha val="40000"/>
                    </a:srgbClr>
                  </a:outerShdw>
                </a:effectLst>
              </a:rPr>
              <a:t>Infection</a:t>
            </a:r>
            <a:r>
              <a:rPr lang="ar-IQ" dirty="0" smtClean="0"/>
              <a:t>: التعرض للميكروبات مثل : البكتريا والفايروسات وسمومها والفطريات والطفيليات .</a:t>
            </a:r>
          </a:p>
          <a:p>
            <a:pPr algn="just"/>
            <a:r>
              <a:rPr lang="ar-IQ" b="1" dirty="0" smtClean="0">
                <a:ln w="12700">
                  <a:solidFill>
                    <a:schemeClr val="tx2">
                      <a:satMod val="155000"/>
                    </a:schemeClr>
                  </a:solidFill>
                  <a:prstDash val="solid"/>
                </a:ln>
                <a:solidFill>
                  <a:schemeClr val="accent4">
                    <a:lumMod val="40000"/>
                    <a:lumOff val="60000"/>
                  </a:schemeClr>
                </a:solidFill>
                <a:effectLst>
                  <a:outerShdw blurRad="41275" dist="20320" dir="1800000" algn="tl" rotWithShape="0">
                    <a:srgbClr val="000000">
                      <a:alpha val="40000"/>
                    </a:srgbClr>
                  </a:outerShdw>
                </a:effectLst>
              </a:rPr>
              <a:t>العوامل الفيزياوية </a:t>
            </a:r>
            <a:r>
              <a:rPr lang="en-US" b="1" dirty="0" smtClean="0">
                <a:ln w="12700">
                  <a:solidFill>
                    <a:schemeClr val="tx2">
                      <a:satMod val="155000"/>
                    </a:schemeClr>
                  </a:solidFill>
                  <a:prstDash val="solid"/>
                </a:ln>
                <a:solidFill>
                  <a:schemeClr val="accent4">
                    <a:lumMod val="40000"/>
                    <a:lumOff val="60000"/>
                  </a:schemeClr>
                </a:solidFill>
                <a:effectLst>
                  <a:outerShdw blurRad="41275" dist="20320" dir="1800000" algn="tl" rotWithShape="0">
                    <a:srgbClr val="000000">
                      <a:alpha val="40000"/>
                    </a:srgbClr>
                  </a:outerShdw>
                </a:effectLst>
              </a:rPr>
              <a:t>Phesical agents</a:t>
            </a:r>
            <a:r>
              <a:rPr lang="en-US" dirty="0" smtClean="0"/>
              <a:t> </a:t>
            </a:r>
            <a:r>
              <a:rPr lang="ar-IQ" dirty="0" smtClean="0"/>
              <a:t>: مثل التعرض </a:t>
            </a:r>
            <a:r>
              <a:rPr lang="ar-IQ" dirty="0" err="1" smtClean="0"/>
              <a:t>ل</a:t>
            </a:r>
            <a:r>
              <a:rPr lang="ar-IQ" dirty="0" smtClean="0"/>
              <a:t> الحرارة , البرودة , الاشعاع , الضغط الميكانيكي .</a:t>
            </a:r>
          </a:p>
          <a:p>
            <a:pPr algn="just"/>
            <a:r>
              <a:rPr lang="ar-IQ" b="1" dirty="0" smtClean="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rPr>
              <a:t>العوامل الكيمياوية </a:t>
            </a:r>
            <a:r>
              <a:rPr lang="en-US" b="1"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rPr>
              <a:t>Chemical agents</a:t>
            </a:r>
            <a:r>
              <a:rPr lang="ar-IQ" dirty="0" smtClean="0"/>
              <a:t>: مثل التعرض للسموم العضوية </a:t>
            </a:r>
            <a:r>
              <a:rPr lang="ar-IQ" dirty="0" err="1" smtClean="0"/>
              <a:t>واللاعضوية</a:t>
            </a:r>
            <a:r>
              <a:rPr lang="ar-IQ" dirty="0" smtClean="0"/>
              <a:t> .</a:t>
            </a:r>
          </a:p>
          <a:p>
            <a:pPr algn="just"/>
            <a:r>
              <a:rPr lang="ar-IQ" dirty="0" smtClean="0"/>
              <a:t> </a:t>
            </a:r>
            <a:r>
              <a:rPr lang="ar-IQ" b="1" dirty="0"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t>العوامل المناعية </a:t>
            </a:r>
            <a:r>
              <a:rPr lang="en-US" b="1" dirty="0"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t>agents </a:t>
            </a:r>
            <a:r>
              <a:rPr lang="ar-IQ" b="1" dirty="0"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t> </a:t>
            </a:r>
            <a:r>
              <a:rPr lang="en-US" b="1" dirty="0"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t>Immunity</a:t>
            </a:r>
            <a:r>
              <a:rPr lang="ar-IQ" dirty="0" smtClean="0"/>
              <a:t> : مثل مخلفات المعقدات المناعية وعمل الخلايا المناعية والإصابة بأمراض المناعة الذاتية </a:t>
            </a:r>
            <a:r>
              <a:rPr lang="en-US" dirty="0" smtClean="0"/>
              <a:t>Autoimmunity</a:t>
            </a:r>
            <a:r>
              <a:rPr lang="ar-IQ" dirty="0" smtClean="0"/>
              <a:t>.</a:t>
            </a:r>
          </a:p>
          <a:p>
            <a:pPr algn="just"/>
            <a:endParaRPr lang="ar-IQ" dirty="0"/>
          </a:p>
        </p:txBody>
      </p:sp>
    </p:spTree>
    <p:extLst>
      <p:ext uri="{BB962C8B-B14F-4D97-AF65-F5344CB8AC3E}">
        <p14:creationId xmlns:p14="http://schemas.microsoft.com/office/powerpoint/2010/main" val="319944683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6294</TotalTime>
  <Words>1384</Words>
  <Application>Microsoft Office PowerPoint</Application>
  <PresentationFormat>عرض على الشاشة (3:4)‏</PresentationFormat>
  <Paragraphs>89</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نسق Office</vt:lpstr>
      <vt:lpstr>بسم الله الرحمن الرحيم الالتهاب Inflammation  محاضرات علم المناعةImmunology  \المرحلة الرابعة –قسم علوم الحياة</vt:lpstr>
      <vt:lpstr>أهداف المحاضرة Objectives</vt:lpstr>
      <vt:lpstr>الالتهاب Inflammation التعريف والوظيفة</vt:lpstr>
      <vt:lpstr>تسمية  الالتهاب   </vt:lpstr>
      <vt:lpstr>أهمية الالتهاب</vt:lpstr>
      <vt:lpstr>اهم الاحداث التي تجري بالالتهاب  </vt:lpstr>
      <vt:lpstr>علامات الالتهابSigns of Inflammation  </vt:lpstr>
      <vt:lpstr>علامات الالتهابSigns of Inflammation </vt:lpstr>
      <vt:lpstr>اسباب الالتهاب Causes of Inflammation </vt:lpstr>
      <vt:lpstr>دورنظام المتمم في الالتهاب </vt:lpstr>
      <vt:lpstr>عرض تقديمي في PowerPoint</vt:lpstr>
      <vt:lpstr>مراحل الالتهاب stages of inflammation</vt:lpstr>
      <vt:lpstr>مراحل الالتهاب stages of inflammation</vt:lpstr>
      <vt:lpstr>اسباب الالتهاب Causes of Inflammation</vt:lpstr>
      <vt:lpstr>انواع الالتهابات Types of Inflammation </vt:lpstr>
      <vt:lpstr>الالتهاب المزمنChronic inflammation  </vt:lpstr>
      <vt:lpstr>مكونات الالتهاب الحاد والمزمن</vt:lpstr>
      <vt:lpstr>الوسائط الكيمائية للالتهاب  Chemical Mediators of inflammation</vt:lpstr>
      <vt:lpstr>الوسائط الكيميائية للالتهاب </vt:lpstr>
      <vt:lpstr>الوسائط المشتقة من الخلاياderived  cell Mediators</vt:lpstr>
      <vt:lpstr>مخطط يوضح آليات تحفيز الالتهاب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الالتهاب </dc:title>
  <dc:creator>ahmed</dc:creator>
  <cp:lastModifiedBy>ahmed</cp:lastModifiedBy>
  <cp:revision>87</cp:revision>
  <dcterms:created xsi:type="dcterms:W3CDTF">2020-03-20T14:58:40Z</dcterms:created>
  <dcterms:modified xsi:type="dcterms:W3CDTF">2022-02-05T11:23:46Z</dcterms:modified>
</cp:coreProperties>
</file>